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583" r:id="rId5"/>
    <p:sldId id="521" r:id="rId6"/>
    <p:sldId id="408" r:id="rId7"/>
    <p:sldId id="633" r:id="rId8"/>
    <p:sldId id="678" r:id="rId9"/>
    <p:sldId id="685" r:id="rId10"/>
    <p:sldId id="686" r:id="rId11"/>
    <p:sldId id="687" r:id="rId12"/>
    <p:sldId id="688" r:id="rId13"/>
    <p:sldId id="689" r:id="rId14"/>
    <p:sldId id="690" r:id="rId15"/>
    <p:sldId id="692" r:id="rId16"/>
    <p:sldId id="691" r:id="rId17"/>
    <p:sldId id="693" r:id="rId18"/>
    <p:sldId id="694" r:id="rId19"/>
    <p:sldId id="695" r:id="rId20"/>
    <p:sldId id="696" r:id="rId21"/>
    <p:sldId id="530" r:id="rId22"/>
    <p:sldId id="697" r:id="rId23"/>
    <p:sldId id="699" r:id="rId24"/>
    <p:sldId id="712" r:id="rId25"/>
    <p:sldId id="711" r:id="rId26"/>
    <p:sldId id="713" r:id="rId27"/>
    <p:sldId id="714" r:id="rId28"/>
    <p:sldId id="715" r:id="rId29"/>
    <p:sldId id="716" r:id="rId30"/>
    <p:sldId id="717" r:id="rId31"/>
    <p:sldId id="718" r:id="rId32"/>
    <p:sldId id="719" r:id="rId33"/>
    <p:sldId id="720" r:id="rId34"/>
    <p:sldId id="721" r:id="rId35"/>
    <p:sldId id="722" r:id="rId36"/>
    <p:sldId id="723" r:id="rId37"/>
    <p:sldId id="347" r:id="rId38"/>
    <p:sldId id="382" r:id="rId39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0504D"/>
    <a:srgbClr val="FFFFFF"/>
    <a:srgbClr val="F6D200"/>
    <a:srgbClr val="83824F"/>
    <a:srgbClr val="1F487C"/>
    <a:srgbClr val="5F5F5F"/>
    <a:srgbClr val="F3C684"/>
    <a:srgbClr val="FCEED9"/>
    <a:srgbClr val="F4C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7" autoAdjust="0"/>
    <p:restoredTop sz="94660"/>
  </p:normalViewPr>
  <p:slideViewPr>
    <p:cSldViewPr snapToGrid="0">
      <p:cViewPr>
        <p:scale>
          <a:sx n="124" d="100"/>
          <a:sy n="124" d="100"/>
        </p:scale>
        <p:origin x="-672" y="-78"/>
      </p:cViewPr>
      <p:guideLst>
        <p:guide orient="horz" pos="1491"/>
        <p:guide pos="281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3" cy="72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D50141-1DCD-4A6B-AF80-1D7FB429DCFE}" type="datetime1">
              <a:rPr lang="zh-CN" altLang="en-US"/>
            </a:fld>
            <a:endParaRPr lang="zh-CN" altLang="en-US" sz="1200"/>
          </a:p>
        </p:txBody>
      </p:sp>
      <p:sp>
        <p:nvSpPr>
          <p:cNvPr id="7475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anose="020B0604020202020204" pitchFamily="34" charset="0"/>
              </a:rPr>
              <a:t>单击此处编辑母版文本样式</a:t>
            </a:r>
            <a:endParaRPr lang="zh-CN" sz="1200">
              <a:latin typeface="Arial" panose="020B0604020202020204" pitchFamily="34" charset="0"/>
            </a:endParaRPr>
          </a:p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anose="020B0604020202020204" pitchFamily="34" charset="0"/>
              </a:rPr>
              <a:t>第二级</a:t>
            </a:r>
            <a:endParaRPr lang="zh-CN" sz="1200">
              <a:latin typeface="Arial" panose="020B0604020202020204" pitchFamily="34" charset="0"/>
            </a:endParaRPr>
          </a:p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anose="020B0604020202020204" pitchFamily="34" charset="0"/>
              </a:rPr>
              <a:t>第三级</a:t>
            </a:r>
            <a:endParaRPr lang="zh-CN" sz="1200">
              <a:latin typeface="Arial" panose="020B0604020202020204" pitchFamily="34" charset="0"/>
            </a:endParaRPr>
          </a:p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anose="020B0604020202020204" pitchFamily="34" charset="0"/>
              </a:rPr>
              <a:t>第四级</a:t>
            </a:r>
            <a:endParaRPr lang="zh-CN" sz="1200">
              <a:latin typeface="Arial" panose="020B0604020202020204" pitchFamily="34" charset="0"/>
            </a:endParaRPr>
          </a:p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anose="020B0604020202020204" pitchFamily="34" charset="0"/>
              </a:rPr>
              <a:t>第五级</a:t>
            </a:r>
            <a:endParaRPr lang="zh-CN" sz="1200">
              <a:latin typeface="Arial" panose="020B0604020202020204" pitchFamily="34" charset="0"/>
            </a:endParaRP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2E4CD8-2007-4EED-B063-006E9F629DE8}" type="slidenum">
              <a:rPr lang="zh-CN" altLang="en-US"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3D50141-1DCD-4A6B-AF80-1D7FB429DCFE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2E4CD8-2007-4EED-B063-006E9F629DE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3D50141-1DCD-4A6B-AF80-1D7FB429DCFE}" type="datetime1">
              <a:rPr lang="zh-CN" altLang="en-US"/>
            </a:fld>
            <a:endParaRPr lang="zh-CN" altLang="en-US" sz="12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E4CD8-2007-4EED-B063-006E9F629DE8}" type="slidenum">
              <a:rPr lang="zh-CN" altLang="en-US"/>
            </a:fld>
            <a:endParaRPr lang="zh-CN" altLang="en-US" sz="120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3D50141-1DCD-4A6B-AF80-1D7FB429DCFE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2E4CD8-2007-4EED-B063-006E9F629DE8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3D50141-1DCD-4A6B-AF80-1D7FB429DCFE}" type="datetime1">
              <a:rPr lang="zh-CN" altLang="en-US"/>
            </a:fld>
            <a:endParaRPr lang="zh-CN" altLang="en-US" sz="12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E4CD8-2007-4EED-B063-006E9F629DE8}" type="slidenum">
              <a:rPr lang="zh-CN" altLang="en-US"/>
            </a:fld>
            <a:endParaRPr lang="zh-CN" altLang="en-US" sz="120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8D4A57-958D-45AE-B73A-DE41287F1369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9C9591-77B3-46AF-B873-6181934FF24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8AAD7C-A412-4077-9C5B-8D3A4531FC29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5D815E-13DF-4397-9B41-729419BFC1C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B7016E-905D-4517-B895-028B2EB44CB8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4FEF9C-CDA8-4C2A-AB5B-905ABF785508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18B3B6-C99A-47BA-933D-1554184E75ED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B9007A-E926-4678-A777-BA4C744CD223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3D075E-8E57-4A74-89C7-3B126C4370AB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E9D5EA-7FB1-45E3-A433-7D7F92B6418D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67DD66-D7A1-4553-BA9A-F5A323BF6F0A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68BE69-65BC-4EB6-B8E9-B7D9B8FDE60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C3656B-7173-47CC-A5AD-BB7D0D705BFB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1EE251-8899-45F6-83B8-00F82F6034C2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7504B8-3D34-453D-96CA-2E0D6AA3D9D0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446938-232C-49B4-82E6-5281993EC516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4942E3-7C2F-467F-AA69-3A9EA4B0BF73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08AA88-CA28-46D8-BEBC-27982EC0F96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783DDA-62C9-453A-A0DF-0D048961C85B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7C90E6-DC0C-4F76-89A7-092C01EAFBD3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87C381-55BF-4EEE-90DD-43E31994042A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44B1F1-9724-4C59-A4F0-71827DA2BB9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单击此处编辑母版标题样式</a:t>
            </a:r>
            <a:endParaRPr lang="zh-CN" smtClean="0">
              <a:sym typeface="Calibri" panose="020F0502020204030204" pitchFamily="34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smtClean="0">
                <a:sym typeface="Calibri" panose="020F0502020204030204" pitchFamily="34" charset="0"/>
              </a:rPr>
              <a:t>单击此处编辑母版文本样式</a:t>
            </a:r>
            <a:endParaRPr lang="zh-CN" smtClean="0">
              <a:sym typeface="Calibri" panose="020F0502020204030204" pitchFamily="34" charset="0"/>
            </a:endParaRPr>
          </a:p>
          <a:p>
            <a:pPr lvl="1"/>
            <a:r>
              <a:rPr lang="zh-CN" smtClean="0">
                <a:sym typeface="Calibri" panose="020F0502020204030204" pitchFamily="34" charset="0"/>
              </a:rPr>
              <a:t>第二级</a:t>
            </a:r>
            <a:endParaRPr lang="zh-CN" smtClean="0">
              <a:sym typeface="Calibri" panose="020F0502020204030204" pitchFamily="34" charset="0"/>
            </a:endParaRPr>
          </a:p>
          <a:p>
            <a:pPr lvl="2"/>
            <a:r>
              <a:rPr lang="zh-CN" smtClean="0">
                <a:sym typeface="Calibri" panose="020F0502020204030204" pitchFamily="34" charset="0"/>
              </a:rPr>
              <a:t>第三级</a:t>
            </a:r>
            <a:endParaRPr lang="zh-CN" smtClean="0">
              <a:sym typeface="Calibri" panose="020F0502020204030204" pitchFamily="34" charset="0"/>
            </a:endParaRPr>
          </a:p>
          <a:p>
            <a:pPr lvl="3"/>
            <a:r>
              <a:rPr lang="zh-CN" smtClean="0">
                <a:sym typeface="Calibri" panose="020F0502020204030204" pitchFamily="34" charset="0"/>
              </a:rPr>
              <a:t>第四级</a:t>
            </a:r>
            <a:endParaRPr lang="zh-CN" smtClean="0">
              <a:sym typeface="Calibri" panose="020F0502020204030204" pitchFamily="34" charset="0"/>
            </a:endParaRPr>
          </a:p>
          <a:p>
            <a:pPr lvl="4"/>
            <a:r>
              <a:rPr lang="zh-CN" smtClean="0">
                <a:sym typeface="Calibri" panose="020F0502020204030204" pitchFamily="34" charset="0"/>
              </a:rPr>
              <a:t>第五级</a:t>
            </a:r>
            <a:endParaRPr lang="zh-CN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536037-81A8-4BCD-9A8F-05515EAA7E6C}" type="datetime1">
              <a:rPr lang="zh-CN" altLang="en-US" smtClean="0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9F134B-596F-4C5A-BB3F-AFC7C2E9836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2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9.jpeg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>
            <a:spLocks noChangeArrowheads="1"/>
          </p:cNvSpPr>
          <p:nvPr/>
        </p:nvSpPr>
        <p:spPr bwMode="auto">
          <a:xfrm>
            <a:off x="2595192" y="1970554"/>
            <a:ext cx="36442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温州天</a:t>
            </a:r>
            <a:r>
              <a:rPr lang="zh-CN" altLang="en-US" sz="2800" b="1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洲西洋</a:t>
            </a:r>
            <a:r>
              <a:rPr lang="zh-CN" altLang="en-US" sz="2800" b="1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乐 简介</a:t>
            </a:r>
            <a:endParaRPr lang="zh-CN" altLang="en-US" sz="2800" b="1" dirty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315" name="图片 5" descr="f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28825" y="2567659"/>
            <a:ext cx="5156069" cy="186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357189"/>
            <a:ext cx="2377908" cy="133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C9591-77B3-46AF-B873-6181934FF240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 descr="6—黄华东：分校校长、爵士鼓高级教师、毕业于北京现代音乐学院.JPG"/>
          <p:cNvPicPr>
            <a:picLocks noChangeAspect="1"/>
          </p:cNvPicPr>
          <p:nvPr/>
        </p:nvPicPr>
        <p:blipFill>
          <a:blip r:embed="rId1" cstate="print"/>
          <a:srcRect l="1006" t="832"/>
          <a:stretch>
            <a:fillRect/>
          </a:stretch>
        </p:blipFill>
        <p:spPr>
          <a:xfrm>
            <a:off x="453358" y="307361"/>
            <a:ext cx="3119718" cy="4581125"/>
          </a:xfrm>
          <a:prstGeom prst="rect">
            <a:avLst/>
          </a:prstGeom>
        </p:spPr>
      </p:pic>
      <p:sp>
        <p:nvSpPr>
          <p:cNvPr id="5" name="文本框 27"/>
          <p:cNvSpPr txBox="1"/>
          <p:nvPr/>
        </p:nvSpPr>
        <p:spPr>
          <a:xfrm>
            <a:off x="3918858" y="248070"/>
            <a:ext cx="4756416" cy="634020"/>
          </a:xfrm>
          <a:custGeom>
            <a:avLst/>
            <a:gdLst>
              <a:gd name="connsiteX0" fmla="*/ 21 w 1550"/>
              <a:gd name="connsiteY0" fmla="*/ 0 h 900"/>
              <a:gd name="connsiteX1" fmla="*/ 25 w 1550"/>
              <a:gd name="connsiteY1" fmla="*/ 20 h 900"/>
              <a:gd name="connsiteX2" fmla="*/ 1161 w 1550"/>
              <a:gd name="connsiteY2" fmla="*/ 24 h 900"/>
              <a:gd name="connsiteX3" fmla="*/ 1550 w 1550"/>
              <a:gd name="connsiteY3" fmla="*/ 37 h 900"/>
              <a:gd name="connsiteX4" fmla="*/ 1458 w 1550"/>
              <a:gd name="connsiteY4" fmla="*/ 652 h 900"/>
              <a:gd name="connsiteX5" fmla="*/ 1253 w 1550"/>
              <a:gd name="connsiteY5" fmla="*/ 891 h 900"/>
              <a:gd name="connsiteX6" fmla="*/ 0 w 1550"/>
              <a:gd name="connsiteY6" fmla="*/ 781 h 900"/>
              <a:gd name="connsiteX7" fmla="*/ 21 w 1550"/>
              <a:gd name="connsiteY7" fmla="*/ 0 h 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" h="900">
                <a:moveTo>
                  <a:pt x="21" y="0"/>
                </a:moveTo>
                <a:lnTo>
                  <a:pt x="25" y="20"/>
                </a:lnTo>
                <a:lnTo>
                  <a:pt x="1161" y="24"/>
                </a:lnTo>
                <a:lnTo>
                  <a:pt x="1550" y="37"/>
                </a:lnTo>
                <a:lnTo>
                  <a:pt x="1458" y="652"/>
                </a:lnTo>
                <a:cubicBezTo>
                  <a:pt x="1393" y="797"/>
                  <a:pt x="1526" y="775"/>
                  <a:pt x="1253" y="891"/>
                </a:cubicBezTo>
                <a:cubicBezTo>
                  <a:pt x="995" y="895"/>
                  <a:pt x="211" y="942"/>
                  <a:pt x="0" y="781"/>
                </a:cubicBezTo>
                <a:lnTo>
                  <a:pt x="21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黄华东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下吕浦分校校长，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天洲爵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士鼓高级教师。师从唐朝乐队鼓手赵年、子曰乐队鼓手陆勋、北京现代音乐学院古贺泉老师。注重因材施教，看重学员表演与气质的双重培养。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122256817820561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7522" y="1214076"/>
            <a:ext cx="4680858" cy="3560589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5763025" y="891463"/>
            <a:ext cx="2885355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Funk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杯全国鼓手大赛获奖学员合影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6" name="图片 5" descr="罗奎副校长，毕业于四川音乐学院，爵士鼓讲师.jpg"/>
          <p:cNvPicPr>
            <a:picLocks noChangeAspect="1"/>
          </p:cNvPicPr>
          <p:nvPr/>
        </p:nvPicPr>
        <p:blipFill>
          <a:blip r:embed="rId1" cstate="print"/>
          <a:srcRect l="1799" t="1147"/>
          <a:stretch>
            <a:fillRect/>
          </a:stretch>
        </p:blipFill>
        <p:spPr>
          <a:xfrm>
            <a:off x="291993" y="361150"/>
            <a:ext cx="2989089" cy="45134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31831" y="237105"/>
            <a:ext cx="5389332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1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罗奎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副校长，天洲爵士鼓高级教师。毕业于四川音乐学院。循循善诱，做孩子的良师益友，深受学生喜爱。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DSC_0200.JPG"/>
          <p:cNvPicPr>
            <a:picLocks noChangeAspect="1"/>
          </p:cNvPicPr>
          <p:nvPr/>
        </p:nvPicPr>
        <p:blipFill>
          <a:blip r:embed="rId2" cstate="print"/>
          <a:srcRect l="7951" t="479"/>
          <a:stretch>
            <a:fillRect/>
          </a:stretch>
        </p:blipFill>
        <p:spPr>
          <a:xfrm>
            <a:off x="3603812" y="1183341"/>
            <a:ext cx="5186723" cy="3714268"/>
          </a:xfrm>
          <a:prstGeom prst="rect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5567082" y="853043"/>
            <a:ext cx="3223453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麦德魔方杯全国鼓手大赛 部分获奖学员合影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 descr="7—郑盈珍：分校副校长、毕业于华东音乐学院音乐表演专业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19856" y="345782"/>
            <a:ext cx="3009765" cy="4490358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4026433" y="363845"/>
            <a:ext cx="4902414" cy="634020"/>
          </a:xfrm>
          <a:custGeom>
            <a:avLst/>
            <a:gdLst>
              <a:gd name="connsiteX0" fmla="*/ 0 w 1597"/>
              <a:gd name="connsiteY0" fmla="*/ 0 h 862"/>
              <a:gd name="connsiteX1" fmla="*/ 1597 w 1597"/>
              <a:gd name="connsiteY1" fmla="*/ 0 h 862"/>
              <a:gd name="connsiteX2" fmla="*/ 1466 w 1597"/>
              <a:gd name="connsiteY2" fmla="*/ 753 h 862"/>
              <a:gd name="connsiteX3" fmla="*/ 79 w 1597"/>
              <a:gd name="connsiteY3" fmla="*/ 739 h 862"/>
              <a:gd name="connsiteX4" fmla="*/ 0 w 1597"/>
              <a:gd name="connsiteY4" fmla="*/ 0 h 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" h="862">
                <a:moveTo>
                  <a:pt x="0" y="0"/>
                </a:moveTo>
                <a:lnTo>
                  <a:pt x="1597" y="0"/>
                </a:lnTo>
                <a:lnTo>
                  <a:pt x="1466" y="753"/>
                </a:lnTo>
                <a:cubicBezTo>
                  <a:pt x="1004" y="748"/>
                  <a:pt x="541" y="1010"/>
                  <a:pt x="79" y="739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郑盈珍  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书城分校负责人。上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海音乐学院美声九级，曾取得上海音乐学院音乐教育资格证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书。</a:t>
            </a:r>
            <a:r>
              <a:rPr lang="en-US" altLang="zh-CN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年获得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亚洲杯钢琴大赛优秀导师，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年获中国青少年艺术节温州市优秀艺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术老师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，中国艺术节特长生浙江省优秀艺术导师。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4" name="AutoShape 2" descr="http://mmbiz.qpic.cn/mmbiz_jpg/iadHSWZHQ0qw4yBbakiannbibYYscibsGIqQnCovTzAA3m14Cicru1q0hVNH88HhCKib3ibeKPkjGOzYjb0JnsSicf57nQ/640?wx_fmt=jpeg&amp;tp=webp&amp;wxfrom=5&amp;wx_lazy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316" name="AutoShape 4" descr="http://mmbiz.qpic.cn/mmbiz_jpg/iadHSWZHQ0qw4yBbakiannbibYYscibsGIqQnCovTzAA3m14Cicru1q0hVNH88HhCKib3ibeKPkjGOzYjb0JnsSicf57nQ/640?wx_fmt=jpeg&amp;tp=webp&amp;wxfrom=5&amp;wx_lazy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 descr="微信截图_201611301406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6013" y="1326876"/>
            <a:ext cx="4720626" cy="3477404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6047334" y="991355"/>
            <a:ext cx="2789305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香港国际音乐节 部分获奖学员合影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 descr="2cbc25d7f6e73372f5c5f873e312516.jpg"/>
          <p:cNvPicPr>
            <a:picLocks noChangeAspect="1"/>
          </p:cNvPicPr>
          <p:nvPr/>
        </p:nvPicPr>
        <p:blipFill>
          <a:blip r:embed="rId1" cstate="print"/>
          <a:srcRect l="24433" r="25311"/>
          <a:stretch>
            <a:fillRect/>
          </a:stretch>
        </p:blipFill>
        <p:spPr>
          <a:xfrm>
            <a:off x="799139" y="468726"/>
            <a:ext cx="2669051" cy="3983210"/>
          </a:xfrm>
          <a:prstGeom prst="rect">
            <a:avLst/>
          </a:prstGeom>
        </p:spPr>
      </p:pic>
      <p:sp>
        <p:nvSpPr>
          <p:cNvPr id="5" name="文本框 11"/>
          <p:cNvSpPr txBox="1"/>
          <p:nvPr/>
        </p:nvSpPr>
        <p:spPr>
          <a:xfrm>
            <a:off x="4022724" y="404426"/>
            <a:ext cx="4322137" cy="667875"/>
          </a:xfrm>
          <a:custGeom>
            <a:avLst/>
            <a:gdLst>
              <a:gd name="connsiteX0" fmla="*/ 56 w 1772"/>
              <a:gd name="connsiteY0" fmla="*/ 16 h 936"/>
              <a:gd name="connsiteX1" fmla="*/ 1772 w 1772"/>
              <a:gd name="connsiteY1" fmla="*/ 0 h 936"/>
              <a:gd name="connsiteX2" fmla="*/ 1621 w 1772"/>
              <a:gd name="connsiteY2" fmla="*/ 839 h 936"/>
              <a:gd name="connsiteX3" fmla="*/ 162 w 1772"/>
              <a:gd name="connsiteY3" fmla="*/ 917 h 936"/>
              <a:gd name="connsiteX4" fmla="*/ 24 w 1772"/>
              <a:gd name="connsiteY4" fmla="*/ 823 h 936"/>
              <a:gd name="connsiteX5" fmla="*/ 56 w 1772"/>
              <a:gd name="connsiteY5" fmla="*/ 16 h 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2" h="937">
                <a:moveTo>
                  <a:pt x="56" y="16"/>
                </a:moveTo>
                <a:lnTo>
                  <a:pt x="1772" y="0"/>
                </a:lnTo>
                <a:lnTo>
                  <a:pt x="1621" y="839"/>
                </a:lnTo>
                <a:cubicBezTo>
                  <a:pt x="1353" y="992"/>
                  <a:pt x="428" y="920"/>
                  <a:pt x="162" y="917"/>
                </a:cubicBezTo>
                <a:cubicBezTo>
                  <a:pt x="-104" y="914"/>
                  <a:pt x="42" y="973"/>
                  <a:pt x="24" y="823"/>
                </a:cubicBezTo>
                <a:lnTo>
                  <a:pt x="56" y="16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闫明明  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洲创艺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纬度项目负责人。对早教品牌的内涵开发、早教活动的组织策划，拥有丰富的理论和实践经验。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2191" y="1832278"/>
            <a:ext cx="4383300" cy="241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本框 4"/>
          <p:cNvSpPr txBox="1"/>
          <p:nvPr/>
        </p:nvSpPr>
        <p:spPr>
          <a:xfrm>
            <a:off x="5663133" y="1406293"/>
            <a:ext cx="2789305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创艺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乐高团队合影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 descr="152596546637447440.jpg"/>
          <p:cNvPicPr>
            <a:picLocks noChangeAspect="1"/>
          </p:cNvPicPr>
          <p:nvPr/>
        </p:nvPicPr>
        <p:blipFill>
          <a:blip r:embed="rId1" cstate="print"/>
          <a:srcRect l="58530" b="10652"/>
          <a:stretch>
            <a:fillRect/>
          </a:stretch>
        </p:blipFill>
        <p:spPr>
          <a:xfrm>
            <a:off x="753036" y="373046"/>
            <a:ext cx="2835407" cy="4360320"/>
          </a:xfrm>
          <a:prstGeom prst="rect">
            <a:avLst/>
          </a:prstGeom>
        </p:spPr>
      </p:pic>
      <p:sp>
        <p:nvSpPr>
          <p:cNvPr id="5" name="文本框 9"/>
          <p:cNvSpPr txBox="1"/>
          <p:nvPr/>
        </p:nvSpPr>
        <p:spPr>
          <a:xfrm>
            <a:off x="3890737" y="354951"/>
            <a:ext cx="4438755" cy="932563"/>
          </a:xfrm>
          <a:custGeom>
            <a:avLst/>
            <a:gdLst>
              <a:gd name="connsiteX0" fmla="*/ 0 w 1597"/>
              <a:gd name="connsiteY0" fmla="*/ 0 h 862"/>
              <a:gd name="connsiteX1" fmla="*/ 1597 w 1597"/>
              <a:gd name="connsiteY1" fmla="*/ 0 h 862"/>
              <a:gd name="connsiteX2" fmla="*/ 1466 w 1597"/>
              <a:gd name="connsiteY2" fmla="*/ 753 h 862"/>
              <a:gd name="connsiteX3" fmla="*/ 79 w 1597"/>
              <a:gd name="connsiteY3" fmla="*/ 739 h 862"/>
              <a:gd name="connsiteX4" fmla="*/ 0 w 1597"/>
              <a:gd name="connsiteY4" fmla="*/ 0 h 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" h="862">
                <a:moveTo>
                  <a:pt x="0" y="0"/>
                </a:moveTo>
                <a:lnTo>
                  <a:pt x="1597" y="0"/>
                </a:lnTo>
                <a:lnTo>
                  <a:pt x="1466" y="753"/>
                </a:lnTo>
                <a:cubicBezTo>
                  <a:pt x="1004" y="748"/>
                  <a:pt x="541" y="1010"/>
                  <a:pt x="79" y="739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郭今楹  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洲影视项目负责人，著名演员、影视制作人，参演并制作多部影视作品、电视剧。代表作品有电视剧《钱多多嫁人记》《纸婚》《千金保母》《望夫成龙》《毕业季》《朋友圈》；电影《莫负青春》，腾讯网络大电影《狼牙棒》，和辽宁卫视的电视节目《大话流行》。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DSC_9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4528" y="1874908"/>
            <a:ext cx="4323493" cy="2870799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5486401" y="1483133"/>
            <a:ext cx="2789305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学生参演影视项目剧照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 descr="86983061266723708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3342" y="138312"/>
            <a:ext cx="3195838" cy="4236783"/>
          </a:xfrm>
          <a:prstGeom prst="rect">
            <a:avLst/>
          </a:prstGeom>
        </p:spPr>
      </p:pic>
      <p:sp>
        <p:nvSpPr>
          <p:cNvPr id="5" name="文本框 7"/>
          <p:cNvSpPr txBox="1"/>
          <p:nvPr/>
        </p:nvSpPr>
        <p:spPr>
          <a:xfrm>
            <a:off x="291994" y="4405024"/>
            <a:ext cx="3557708" cy="600164"/>
          </a:xfrm>
          <a:custGeom>
            <a:avLst/>
            <a:gdLst>
              <a:gd name="connsiteX0" fmla="*/ 0 w 1633"/>
              <a:gd name="connsiteY0" fmla="*/ 0 h 935"/>
              <a:gd name="connsiteX1" fmla="*/ 1633 w 1633"/>
              <a:gd name="connsiteY1" fmla="*/ 33 h 935"/>
              <a:gd name="connsiteX2" fmla="*/ 1600 w 1633"/>
              <a:gd name="connsiteY2" fmla="*/ 818 h 935"/>
              <a:gd name="connsiteX3" fmla="*/ 86 w 1633"/>
              <a:gd name="connsiteY3" fmla="*/ 802 h 935"/>
              <a:gd name="connsiteX4" fmla="*/ 0 w 1633"/>
              <a:gd name="connsiteY4" fmla="*/ 0 h 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" h="936">
                <a:moveTo>
                  <a:pt x="0" y="0"/>
                </a:moveTo>
                <a:lnTo>
                  <a:pt x="1633" y="33"/>
                </a:lnTo>
                <a:lnTo>
                  <a:pt x="1600" y="818"/>
                </a:lnTo>
                <a:cubicBezTo>
                  <a:pt x="1096" y="812"/>
                  <a:pt x="590" y="1097"/>
                  <a:pt x="86" y="802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叶玺  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深戏剧表演教师。温州市戏剧家协会副秘书长。温州民星剧社艺术指导。上海戏剧学院导演系硕士研究生。指导作品屡获佳绩，多名学生考入上戏、浙传等专业艺术院校。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125719375205650476.jpg"/>
          <p:cNvPicPr>
            <a:picLocks noChangeAspect="1"/>
          </p:cNvPicPr>
          <p:nvPr/>
        </p:nvPicPr>
        <p:blipFill>
          <a:blip r:embed="rId2" cstate="print"/>
          <a:srcRect l="1279" t="697"/>
          <a:stretch>
            <a:fillRect/>
          </a:stretch>
        </p:blipFill>
        <p:spPr>
          <a:xfrm>
            <a:off x="5255879" y="145997"/>
            <a:ext cx="3104349" cy="4164978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5033357" y="4332582"/>
            <a:ext cx="3580445" cy="757130"/>
          </a:xfrm>
          <a:custGeom>
            <a:avLst/>
            <a:gdLst>
              <a:gd name="connsiteX0" fmla="*/ 0 w 1640"/>
              <a:gd name="connsiteY0" fmla="*/ 36 h 1055"/>
              <a:gd name="connsiteX1" fmla="*/ 1640 w 1640"/>
              <a:gd name="connsiteY1" fmla="*/ 0 h 1055"/>
              <a:gd name="connsiteX2" fmla="*/ 1630 w 1640"/>
              <a:gd name="connsiteY2" fmla="*/ 831 h 1055"/>
              <a:gd name="connsiteX3" fmla="*/ 1265 w 1640"/>
              <a:gd name="connsiteY3" fmla="*/ 1034 h 1055"/>
              <a:gd name="connsiteX4" fmla="*/ 7 w 1640"/>
              <a:gd name="connsiteY4" fmla="*/ 936 h 1055"/>
              <a:gd name="connsiteX5" fmla="*/ 0 w 1640"/>
              <a:gd name="connsiteY5" fmla="*/ 36 h 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0" h="1055">
                <a:moveTo>
                  <a:pt x="0" y="36"/>
                </a:moveTo>
                <a:lnTo>
                  <a:pt x="1640" y="0"/>
                </a:lnTo>
                <a:lnTo>
                  <a:pt x="1630" y="831"/>
                </a:lnTo>
                <a:cubicBezTo>
                  <a:pt x="1568" y="1003"/>
                  <a:pt x="1536" y="1017"/>
                  <a:pt x="1265" y="1034"/>
                </a:cubicBezTo>
                <a:cubicBezTo>
                  <a:pt x="995" y="1052"/>
                  <a:pt x="218" y="1102"/>
                  <a:pt x="7" y="936"/>
                </a:cubicBezTo>
                <a:lnTo>
                  <a:pt x="0" y="36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李杨怡 </a:t>
            </a:r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毕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业于英国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New Castle </a:t>
            </a:r>
            <a:r>
              <a:rPr lang="en-US" altLang="zh-CN" sz="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College</a:t>
            </a:r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舞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蹈表演与创作专业。师从国家一级教师吕长立老师。从艺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年，从教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年。其学生考取北舞、军艺、上戏等各大专业艺术学院；曾参加爱丁堡艺术节、横滨国际舞蹈艺术节、澳门</a:t>
            </a:r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回 归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大型晚会、上海国际芭蕾舞节等多个国际大型舞蹈艺术节。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grpSp>
        <p:nvGrpSpPr>
          <p:cNvPr id="4" name="组合 23"/>
          <p:cNvGrpSpPr/>
          <p:nvPr/>
        </p:nvGrpSpPr>
        <p:grpSpPr bwMode="auto">
          <a:xfrm>
            <a:off x="61472" y="92208"/>
            <a:ext cx="9082528" cy="4902414"/>
            <a:chOff x="457211" y="1371606"/>
            <a:chExt cx="11655900" cy="4339826"/>
          </a:xfrm>
        </p:grpSpPr>
        <p:grpSp>
          <p:nvGrpSpPr>
            <p:cNvPr id="5" name="组合 35"/>
            <p:cNvGrpSpPr/>
            <p:nvPr/>
          </p:nvGrpSpPr>
          <p:grpSpPr bwMode="auto">
            <a:xfrm>
              <a:off x="457211" y="1371606"/>
              <a:ext cx="2718001" cy="3346603"/>
              <a:chOff x="0" y="-21960"/>
              <a:chExt cx="2056754" cy="2812909"/>
            </a:xfrm>
          </p:grpSpPr>
          <p:sp>
            <p:nvSpPr>
              <p:cNvPr id="20" name="矩形 26"/>
              <p:cNvSpPr>
                <a:spLocks noChangeArrowheads="1"/>
              </p:cNvSpPr>
              <p:nvPr/>
            </p:nvSpPr>
            <p:spPr bwMode="auto">
              <a:xfrm>
                <a:off x="0" y="1928066"/>
                <a:ext cx="2046156" cy="862883"/>
              </a:xfrm>
              <a:prstGeom prst="rect">
                <a:avLst/>
              </a:prstGeom>
              <a:solidFill>
                <a:srgbClr val="800000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ea typeface="幼圆"/>
                  <a:cs typeface="幼圆"/>
                  <a:sym typeface="宋体" panose="02010600030101010101" pitchFamily="2" charset="-122"/>
                </a:endParaRPr>
              </a:p>
            </p:txBody>
          </p:sp>
          <p:sp>
            <p:nvSpPr>
              <p:cNvPr id="21" name="TextBox 29"/>
              <p:cNvSpPr>
                <a:spLocks noChangeArrowheads="1"/>
              </p:cNvSpPr>
              <p:nvPr/>
            </p:nvSpPr>
            <p:spPr bwMode="auto">
              <a:xfrm>
                <a:off x="130336" y="2031705"/>
                <a:ext cx="1571022" cy="53341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赵年</a:t>
                </a:r>
                <a:endParaRPr 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艺术顾问</a:t>
                </a:r>
                <a:endParaRPr 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著名唐朝乐队鼓手</a:t>
                </a:r>
                <a:endPara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22" name="图片 25" descr="Img257918075.jpg"/>
              <p:cNvPicPr>
                <a:picLocks noChangeArrowheads="1"/>
              </p:cNvPicPr>
              <p:nvPr/>
            </p:nvPicPr>
            <p:blipFill>
              <a:blip r:embed="rId1" cstate="print"/>
              <a:srcRect l="13185" t="-404" r="14946" b="4050"/>
              <a:stretch>
                <a:fillRect/>
              </a:stretch>
            </p:blipFill>
            <p:spPr bwMode="auto">
              <a:xfrm>
                <a:off x="1" y="-21960"/>
                <a:ext cx="2056753" cy="1697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组合 36"/>
            <p:cNvGrpSpPr/>
            <p:nvPr/>
          </p:nvGrpSpPr>
          <p:grpSpPr bwMode="auto">
            <a:xfrm>
              <a:off x="3361813" y="2403566"/>
              <a:ext cx="2725478" cy="3307866"/>
              <a:chOff x="-4432" y="-1209473"/>
              <a:chExt cx="1677901" cy="2661699"/>
            </a:xfrm>
          </p:grpSpPr>
          <p:sp>
            <p:nvSpPr>
              <p:cNvPr id="17" name="矩形 27"/>
              <p:cNvSpPr>
                <a:spLocks noChangeArrowheads="1"/>
              </p:cNvSpPr>
              <p:nvPr/>
            </p:nvSpPr>
            <p:spPr bwMode="auto">
              <a:xfrm>
                <a:off x="-4432" y="-1209473"/>
                <a:ext cx="1677901" cy="830256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ea typeface="幼圆"/>
                  <a:cs typeface="幼圆"/>
                  <a:sym typeface="宋体" panose="02010600030101010101" pitchFamily="2" charset="-122"/>
                </a:endParaRPr>
              </a:p>
            </p:txBody>
          </p:sp>
          <p:sp>
            <p:nvSpPr>
              <p:cNvPr id="18" name="TextBox 30"/>
              <p:cNvSpPr>
                <a:spLocks noChangeArrowheads="1"/>
              </p:cNvSpPr>
              <p:nvPr/>
            </p:nvSpPr>
            <p:spPr bwMode="auto">
              <a:xfrm>
                <a:off x="105529" y="-1064729"/>
                <a:ext cx="1433441" cy="59437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赵明义</a:t>
                </a:r>
                <a:endParaRPr 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名誉校长</a:t>
                </a:r>
                <a:endParaRPr 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著名黑豹乐队鼓手</a:t>
                </a:r>
                <a:endPara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pic>
            <p:nvPicPr>
              <p:cNvPr id="19" name="图片 23" descr="Img251086680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23259"/>
              <a:stretch>
                <a:fillRect/>
              </a:stretch>
            </p:blipFill>
            <p:spPr bwMode="auto">
              <a:xfrm>
                <a:off x="0" y="-173038"/>
                <a:ext cx="1673468" cy="1625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组合 37"/>
            <p:cNvGrpSpPr/>
            <p:nvPr/>
          </p:nvGrpSpPr>
          <p:grpSpPr bwMode="auto">
            <a:xfrm>
              <a:off x="6291091" y="1371606"/>
              <a:ext cx="2774917" cy="3396632"/>
              <a:chOff x="958" y="-8605"/>
              <a:chExt cx="1787429" cy="3107212"/>
            </a:xfrm>
          </p:grpSpPr>
          <p:pic>
            <p:nvPicPr>
              <p:cNvPr id="14" name="图片 24" descr="20120309094134.jpg"/>
              <p:cNvPicPr>
                <a:picLocks noChangeArrowheads="1"/>
              </p:cNvPicPr>
              <p:nvPr/>
            </p:nvPicPr>
            <p:blipFill>
              <a:blip r:embed="rId3" cstate="print"/>
              <a:srcRect r="7431" b="34264"/>
              <a:stretch>
                <a:fillRect/>
              </a:stretch>
            </p:blipFill>
            <p:spPr bwMode="auto">
              <a:xfrm>
                <a:off x="958" y="-8605"/>
                <a:ext cx="1750767" cy="1847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矩形 28"/>
              <p:cNvSpPr>
                <a:spLocks noChangeArrowheads="1"/>
              </p:cNvSpPr>
              <p:nvPr/>
            </p:nvSpPr>
            <p:spPr bwMode="auto">
              <a:xfrm>
                <a:off x="12725" y="2113718"/>
                <a:ext cx="1750170" cy="972677"/>
              </a:xfrm>
              <a:prstGeom prst="rect">
                <a:avLst/>
              </a:prstGeom>
              <a:solidFill>
                <a:srgbClr val="996600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ea typeface="幼圆"/>
                  <a:cs typeface="幼圆"/>
                  <a:sym typeface="宋体" panose="02010600030101010101" pitchFamily="2" charset="-122"/>
                </a:endParaRPr>
              </a:p>
            </p:txBody>
          </p:sp>
          <p:sp>
            <p:nvSpPr>
              <p:cNvPr id="16" name="TextBox 31"/>
              <p:cNvSpPr>
                <a:spLocks noChangeArrowheads="1"/>
              </p:cNvSpPr>
              <p:nvPr/>
            </p:nvSpPr>
            <p:spPr bwMode="auto">
              <a:xfrm>
                <a:off x="29551" y="2227783"/>
                <a:ext cx="1758836" cy="87082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郑建国</a:t>
                </a:r>
                <a:endParaRPr 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艺术顾问</a:t>
                </a:r>
                <a:endParaRPr 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著名打击乐教育家</a:t>
                </a:r>
                <a:endParaRPr 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1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中国人民解放军总政军乐团校级教官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 bwMode="auto">
            <a:xfrm>
              <a:off x="9310854" y="2428797"/>
              <a:ext cx="2750517" cy="3282415"/>
              <a:chOff x="65325" y="1160174"/>
              <a:chExt cx="1867980" cy="2934083"/>
            </a:xfrm>
          </p:grpSpPr>
          <p:grpSp>
            <p:nvGrpSpPr>
              <p:cNvPr id="10" name="组合 34"/>
              <p:cNvGrpSpPr/>
              <p:nvPr/>
            </p:nvGrpSpPr>
            <p:grpSpPr bwMode="auto">
              <a:xfrm>
                <a:off x="65325" y="1160174"/>
                <a:ext cx="1867980" cy="2934083"/>
                <a:chOff x="64935" y="1160174"/>
                <a:chExt cx="1856864" cy="2934083"/>
              </a:xfrm>
            </p:grpSpPr>
            <p:sp>
              <p:nvSpPr>
                <p:cNvPr id="12" name="矩形 33"/>
                <p:cNvSpPr>
                  <a:spLocks noChangeArrowheads="1"/>
                </p:cNvSpPr>
                <p:nvPr/>
              </p:nvSpPr>
              <p:spPr bwMode="auto">
                <a:xfrm>
                  <a:off x="66936" y="1160174"/>
                  <a:ext cx="1854863" cy="9007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000000"/>
                    </a:solidFill>
                    <a:latin typeface="宋体" panose="02010600030101010101" pitchFamily="2" charset="-122"/>
                    <a:ea typeface="幼圆"/>
                    <a:cs typeface="幼圆"/>
                    <a:sym typeface="宋体" panose="02010600030101010101" pitchFamily="2" charset="-122"/>
                  </a:endParaRPr>
                </a:p>
              </p:txBody>
            </p:sp>
            <p:pic>
              <p:nvPicPr>
                <p:cNvPr id="13" name="图片 32" descr="b17eca8065380cd79dbcca76a144ad345882818e.jpg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4935" y="2288977"/>
                  <a:ext cx="1845107" cy="18052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TextBox 38"/>
              <p:cNvSpPr>
                <a:spLocks noChangeArrowheads="1"/>
              </p:cNvSpPr>
              <p:nvPr/>
            </p:nvSpPr>
            <p:spPr bwMode="auto">
              <a:xfrm>
                <a:off x="129438" y="1297132"/>
                <a:ext cx="1676710" cy="6602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吴涤清</a:t>
                </a:r>
                <a:endParaRPr 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艺术顾问</a:t>
                </a:r>
                <a:endParaRPr 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r>
                  <a:rPr lang="zh-CN" altLang="en-US" sz="14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中国第一代职业流行歌手</a:t>
                </a:r>
                <a:endParaRPr 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9" name="TextBox 23"/>
            <p:cNvSpPr>
              <a:spLocks noChangeArrowheads="1"/>
            </p:cNvSpPr>
            <p:nvPr/>
          </p:nvSpPr>
          <p:spPr bwMode="auto">
            <a:xfrm>
              <a:off x="9287691" y="1371606"/>
              <a:ext cx="2825420" cy="653893"/>
            </a:xfrm>
            <a:prstGeom prst="rect">
              <a:avLst/>
            </a:prstGeom>
            <a:solidFill>
              <a:srgbClr val="990033"/>
            </a:solidFill>
            <a:ln w="9525">
              <a:noFill/>
              <a:miter lim="800000"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天洲</a:t>
              </a:r>
              <a:endPara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艺术顾问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75366" y="350008"/>
            <a:ext cx="3591901" cy="433763"/>
          </a:xfrm>
          <a:solidFill>
            <a:schemeClr val="accent2"/>
          </a:solidFill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sz="18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第一，多觉一体，模拟舞台效果</a:t>
            </a:r>
            <a:endParaRPr lang="zh-CN" sz="18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4"/>
          <p:cNvSpPr>
            <a:spLocks noChangeArrowheads="1"/>
          </p:cNvSpPr>
          <p:nvPr/>
        </p:nvSpPr>
        <p:spPr bwMode="auto">
          <a:xfrm>
            <a:off x="188770" y="1000295"/>
            <a:ext cx="9335690" cy="13646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128905" indent="-1289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天洲的电教化教室可模拟特色舞台光影效果，激发了天洲学员的学习兴趣，提升了学员的学习主动性。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8905" indent="-1289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天洲特色录音教室，听录联动感知，让学员享受艺术创造的成就感。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8905" indent="-1289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天洲特色多觉一体联合培育，促进小学员的视觉、听觉、触觉多维感知能力发展。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8905" indent="-1289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485" name="直接连接符 13"/>
          <p:cNvSpPr>
            <a:spLocks noChangeShapeType="1"/>
          </p:cNvSpPr>
          <p:nvPr/>
        </p:nvSpPr>
        <p:spPr bwMode="auto">
          <a:xfrm rot="10800000">
            <a:off x="0" y="775098"/>
            <a:ext cx="5253038" cy="1071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pic>
        <p:nvPicPr>
          <p:cNvPr id="20486" name="图片 9" descr="0.png"/>
          <p:cNvPicPr>
            <a:picLocks noChangeArrowheads="1"/>
          </p:cNvPicPr>
          <p:nvPr/>
        </p:nvPicPr>
        <p:blipFill>
          <a:blip r:embed="rId1" cstate="print"/>
          <a:srcRect b="10989"/>
          <a:stretch>
            <a:fillRect/>
          </a:stretch>
        </p:blipFill>
        <p:spPr bwMode="auto">
          <a:xfrm>
            <a:off x="6706382" y="2364952"/>
            <a:ext cx="2084785" cy="209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图片 11" descr="088.png"/>
          <p:cNvPicPr>
            <a:picLocks noChangeArrowheads="1"/>
          </p:cNvPicPr>
          <p:nvPr/>
        </p:nvPicPr>
        <p:blipFill>
          <a:blip r:embed="rId2" cstate="print"/>
          <a:srcRect b="11449"/>
          <a:stretch>
            <a:fillRect/>
          </a:stretch>
        </p:blipFill>
        <p:spPr bwMode="auto">
          <a:xfrm>
            <a:off x="3408350" y="2364952"/>
            <a:ext cx="3086100" cy="209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" descr="C:\Users\ADMINI~1\AppData\Local\Temp\ksohtml\wps35D1.tm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687" y="2364952"/>
            <a:ext cx="2827735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"/>
          <p:cNvSpPr>
            <a:spLocks noChangeArrowheads="1"/>
          </p:cNvSpPr>
          <p:nvPr/>
        </p:nvSpPr>
        <p:spPr bwMode="auto">
          <a:xfrm>
            <a:off x="201680" y="350008"/>
            <a:ext cx="5061884" cy="400110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洲新颖独特的教学方式 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>
            <a:spLocks noChangeArrowheads="1"/>
          </p:cNvSpPr>
          <p:nvPr/>
        </p:nvSpPr>
        <p:spPr bwMode="auto">
          <a:xfrm>
            <a:off x="238124" y="1027768"/>
            <a:ext cx="8905876" cy="1028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marL="128905" indent="-1289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天洲连线全球课程，拥有自主研发的专业教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材。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8905" indent="-1289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采用国际最新的教学方式，引进全球领先的音乐培训项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裸眼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3D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教学设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备和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PMD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金字塔爵士鼓系统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8905" indent="-1289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裸眼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3D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教学设备贴合孩子好奇心特点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游戏玩耍中学习音乐，提升演奏技巧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，感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受愉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悦、新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奇的学习体验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08" name="直接连接符 13"/>
          <p:cNvSpPr>
            <a:spLocks noChangeShapeType="1"/>
          </p:cNvSpPr>
          <p:nvPr/>
        </p:nvSpPr>
        <p:spPr bwMode="auto">
          <a:xfrm rot="10800000">
            <a:off x="0" y="775098"/>
            <a:ext cx="5253038" cy="1071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pic>
        <p:nvPicPr>
          <p:cNvPr id="21509" name="Picture 2"/>
          <p:cNvPicPr>
            <a:picLocks noChangeArrowheads="1"/>
          </p:cNvPicPr>
          <p:nvPr/>
        </p:nvPicPr>
        <p:blipFill>
          <a:blip r:embed="rId1" cstate="print"/>
          <a:srcRect t="6004"/>
          <a:stretch>
            <a:fillRect/>
          </a:stretch>
        </p:blipFill>
        <p:spPr bwMode="auto">
          <a:xfrm>
            <a:off x="414817" y="2466429"/>
            <a:ext cx="3642352" cy="216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2" cstate="print"/>
          <a:srcRect l="789"/>
          <a:stretch>
            <a:fillRect/>
          </a:stretch>
        </p:blipFill>
        <p:spPr bwMode="auto">
          <a:xfrm>
            <a:off x="4726882" y="2361812"/>
            <a:ext cx="4221956" cy="227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5386507" y="362200"/>
            <a:ext cx="3565392" cy="429255"/>
          </a:xfrm>
          <a:solidFill>
            <a:schemeClr val="accent2"/>
          </a:solidFill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sz="18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第二，全球同速，颠覆国内教学</a:t>
            </a:r>
            <a:endParaRPr lang="zh-CN" sz="18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直接连接符 13"/>
          <p:cNvSpPr>
            <a:spLocks noChangeShapeType="1"/>
          </p:cNvSpPr>
          <p:nvPr/>
        </p:nvSpPr>
        <p:spPr bwMode="auto">
          <a:xfrm rot="10800000">
            <a:off x="0" y="775098"/>
            <a:ext cx="5253038" cy="1071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9" name="TextBox 2"/>
          <p:cNvSpPr>
            <a:spLocks noChangeArrowheads="1"/>
          </p:cNvSpPr>
          <p:nvPr/>
        </p:nvSpPr>
        <p:spPr bwMode="auto">
          <a:xfrm>
            <a:off x="201680" y="362200"/>
            <a:ext cx="5061884" cy="400110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洲新颖独特的教学方式 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.pic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23" y="1817159"/>
            <a:ext cx="3620492" cy="22667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325003" y="1831268"/>
            <a:ext cx="1421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智能钢琴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007A-E926-4678-A777-BA4C744CD223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" name="TextBox 4"/>
          <p:cNvSpPr>
            <a:spLocks noChangeArrowheads="1"/>
          </p:cNvSpPr>
          <p:nvPr/>
        </p:nvSpPr>
        <p:spPr bwMode="auto">
          <a:xfrm>
            <a:off x="5323721" y="981795"/>
            <a:ext cx="3620492" cy="71558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900" b="1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配套使用</a:t>
            </a:r>
            <a:r>
              <a:rPr lang="zh-CN" altLang="en-US" sz="9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智能钢琴</a:t>
            </a:r>
            <a:r>
              <a:rPr lang="en-US" altLang="zh-CN" sz="900" b="1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App</a:t>
            </a:r>
            <a:r>
              <a:rPr lang="zh-CN" altLang="en-US" sz="900" b="1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，多媒体、多感官交互，增强互动</a:t>
            </a:r>
            <a:endParaRPr lang="zh-CN" altLang="en-US" sz="900" b="1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900" b="1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拥有强大的曲库量、最新的教程和编排好的手法</a:t>
            </a:r>
            <a:endParaRPr lang="zh-CN" altLang="en-US" sz="900" b="1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900" b="1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让使用者在游戏中培养学习兴趣，打下钢琴入门的基础</a:t>
            </a:r>
            <a:endParaRPr lang="zh-CN" altLang="en-US" sz="900" b="1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5332719" y="361149"/>
            <a:ext cx="3620492" cy="407254"/>
          </a:xfrm>
          <a:solidFill>
            <a:schemeClr val="accent2"/>
          </a:solidFill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sz="18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第三，专利产品，突破教学瓶颈</a:t>
            </a:r>
            <a:endParaRPr lang="zh-CN" sz="1800" b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2"/>
          <p:cNvSpPr>
            <a:spLocks noChangeArrowheads="1"/>
          </p:cNvSpPr>
          <p:nvPr/>
        </p:nvSpPr>
        <p:spPr bwMode="auto">
          <a:xfrm>
            <a:off x="186312" y="361149"/>
            <a:ext cx="5077251" cy="400110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 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洲新颖独特的教学方式 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9" name="图片 18" descr="微信截图_201611301523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168" y="986024"/>
            <a:ext cx="5056343" cy="309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7975" y="932501"/>
            <a:ext cx="8836025" cy="4297045"/>
          </a:xfrm>
        </p:spPr>
        <p:txBody>
          <a:bodyPr/>
          <a:lstStyle/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温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州天洲西洋乐文化产业有限公司是一家集艺术教育培训、影视传媒制作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endParaRPr lang="en-US" altLang="zh-CN" sz="1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技研发创新、 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化传播交流等教、学、研于一体的文创型新兴企业。 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      公司旗下拥有天洲西洋乐音乐学校、天洲西洋乐俱乐部、天洲文化科技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</a:t>
            </a:r>
            <a:endParaRPr lang="en-US" altLang="zh-CN" sz="1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中心、天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洲国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际文化交流中心、天洲西洋乐文化历史展示中心等多家机构。 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      自2012年创立至今，天洲已成为温州文创首屈一指的知名品牌。现拥有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endParaRPr lang="en-US" altLang="zh-CN" sz="1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4000</a:t>
            </a:r>
            <a:r>
              <a:rPr lang="zh-CN" altLang="en-US" sz="12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</a:t>
            </a:r>
            <a:r>
              <a:rPr lang="zh-CN" altLang="en-US" sz="120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米的总部</a:t>
            </a:r>
            <a:r>
              <a:rPr lang="zh-CN" altLang="en-US" sz="12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洲音乐</a:t>
            </a:r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</a:t>
            </a:r>
            <a:r>
              <a:rPr lang="zh-CN" altLang="en-US" sz="12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堡，新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城一校、新城二校、下吕浦分校、温州书</a:t>
            </a:r>
            <a:r>
              <a:rPr lang="zh-CN" altLang="en-US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及进驻各大幼儿园、 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办优质学校的10余个校外教学点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。目前天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洲正筹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备上市。</a:t>
            </a:r>
            <a:endParaRPr lang="en-US" altLang="zh-CN" sz="1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altLang="zh-CN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进一步做大做强品牌，天洲积极向文化产业链的两头延伸。一是向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乐器的</a:t>
            </a:r>
            <a:endParaRPr lang="en-US" altLang="zh-CN" sz="1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、生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、销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售，教材编创、教学模式等领域的不断拓展，二是加强与国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内外</a:t>
            </a:r>
            <a:endParaRPr lang="en-US" altLang="zh-CN" sz="1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艺术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交流机构、知名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的联合与加盟，全面促进天洲文化产业的发展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与提</a:t>
            </a:r>
            <a:endParaRPr lang="en-US" altLang="zh-CN" sz="1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致力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于将天洲打造成为国际化、科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技化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、现代化、时尚化的中国文创行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业的</a:t>
            </a:r>
            <a:endParaRPr lang="en-US" altLang="zh-CN" sz="12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军</a:t>
            </a:r>
            <a:r>
              <a:rPr lang="zh-CN" altLang="en-US" sz="12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ts val="1600"/>
              </a:lnSpc>
              <a:spcBef>
                <a:spcPts val="30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421089" y="280270"/>
            <a:ext cx="1718552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企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业介绍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2231621" y="434010"/>
            <a:ext cx="2563495" cy="417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基本情况</a:t>
            </a:r>
            <a:endPara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 descr="封面 天洲音乐城堡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978186" y="963684"/>
            <a:ext cx="3073605" cy="1597279"/>
          </a:xfrm>
          <a:prstGeom prst="rect">
            <a:avLst/>
          </a:prstGeom>
        </p:spPr>
      </p:pic>
      <p:pic>
        <p:nvPicPr>
          <p:cNvPr id="6" name="图片 5" descr="3音乐城堡大厅.png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5978187" y="2721498"/>
            <a:ext cx="3073605" cy="1577233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007A-E926-4678-A777-BA4C744CD223}" type="slidenum">
              <a:rPr lang="zh-CN" altLang="en-US" smtClean="0"/>
            </a:fld>
            <a:endParaRPr lang="zh-CN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>
            <a:spLocks noChangeArrowheads="1"/>
          </p:cNvSpPr>
          <p:nvPr/>
        </p:nvSpPr>
        <p:spPr bwMode="auto">
          <a:xfrm>
            <a:off x="186948" y="890119"/>
            <a:ext cx="8459390" cy="3574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marL="128905" indent="-128905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手</a:t>
            </a:r>
            <a:r>
              <a:rPr lang="zh-CN" altLang="en-US" sz="1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卷钢</a:t>
            </a:r>
            <a:r>
              <a:rPr lang="zh-CN" altLang="en-US" sz="15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琴 </a:t>
            </a:r>
            <a:r>
              <a:rPr lang="zh-CN" altLang="en-US" sz="15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可以铺在桌面上使用，也可卷起来收藏，轻捷方便。</a:t>
            </a:r>
            <a:endParaRPr lang="en-US" altLang="zh-CN" sz="15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2533" name="图片 9" descr="手卷钢琴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15484" y="1534374"/>
            <a:ext cx="4440931" cy="299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直接连接符 13"/>
          <p:cNvSpPr>
            <a:spLocks noChangeShapeType="1"/>
          </p:cNvSpPr>
          <p:nvPr/>
        </p:nvSpPr>
        <p:spPr bwMode="auto">
          <a:xfrm rot="10800000">
            <a:off x="0" y="775098"/>
            <a:ext cx="5253038" cy="1071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5332719" y="361149"/>
            <a:ext cx="3404026" cy="407254"/>
          </a:xfrm>
          <a:solidFill>
            <a:schemeClr val="accent2"/>
          </a:solidFill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sz="18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第三，专利产品，突破教学瓶颈</a:t>
            </a:r>
            <a:endParaRPr lang="zh-CN" sz="1800" b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2"/>
          <p:cNvSpPr>
            <a:spLocks noChangeArrowheads="1"/>
          </p:cNvSpPr>
          <p:nvPr/>
        </p:nvSpPr>
        <p:spPr bwMode="auto">
          <a:xfrm>
            <a:off x="186312" y="361149"/>
            <a:ext cx="5077251" cy="400110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洲新颖独特的教学方式 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" name="图片 9" descr="11—天洲键手卷钢琴.jpg"/>
          <p:cNvPicPr>
            <a:picLocks noChangeAspect="1"/>
          </p:cNvPicPr>
          <p:nvPr/>
        </p:nvPicPr>
        <p:blipFill>
          <a:blip r:embed="rId2" cstate="print"/>
          <a:srcRect t="4930" r="8801" b="4687"/>
          <a:stretch>
            <a:fillRect/>
          </a:stretch>
        </p:blipFill>
        <p:spPr>
          <a:xfrm>
            <a:off x="5048410" y="1534374"/>
            <a:ext cx="3742124" cy="2971212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007A-E926-4678-A777-BA4C744CD223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TextBox 2"/>
          <p:cNvSpPr>
            <a:spLocks noChangeArrowheads="1"/>
          </p:cNvSpPr>
          <p:nvPr/>
        </p:nvSpPr>
        <p:spPr bwMode="auto">
          <a:xfrm>
            <a:off x="2181723" y="867264"/>
            <a:ext cx="4472650" cy="523220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品牌合作，强强联手</a:t>
            </a:r>
            <a:endParaRPr lang="zh-CN" altLang="en-US" sz="2000" dirty="0"/>
          </a:p>
        </p:txBody>
      </p:sp>
      <p:sp>
        <p:nvSpPr>
          <p:cNvPr id="6" name="TextBox 2"/>
          <p:cNvSpPr>
            <a:spLocks noChangeArrowheads="1"/>
          </p:cNvSpPr>
          <p:nvPr/>
        </p:nvSpPr>
        <p:spPr bwMode="auto">
          <a:xfrm>
            <a:off x="1712866" y="1551738"/>
            <a:ext cx="2681339" cy="40011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创艺宝贝</a:t>
            </a:r>
            <a:endParaRPr lang="zh-CN" altLang="en-US" sz="1600" dirty="0"/>
          </a:p>
        </p:txBody>
      </p:sp>
      <p:sp>
        <p:nvSpPr>
          <p:cNvPr id="7" name="TextBox 2"/>
          <p:cNvSpPr>
            <a:spLocks noChangeArrowheads="1"/>
          </p:cNvSpPr>
          <p:nvPr/>
        </p:nvSpPr>
        <p:spPr bwMode="auto">
          <a:xfrm>
            <a:off x="4395655" y="1551738"/>
            <a:ext cx="2681339" cy="400110"/>
          </a:xfrm>
          <a:prstGeom prst="rect">
            <a:avLst/>
          </a:prstGeom>
          <a:solidFill>
            <a:srgbClr val="159F7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纬度机器人</a:t>
            </a:r>
            <a:endParaRPr lang="zh-CN" altLang="en-US" sz="2000" dirty="0"/>
          </a:p>
        </p:txBody>
      </p:sp>
      <p:sp>
        <p:nvSpPr>
          <p:cNvPr id="8" name="TextBox 2"/>
          <p:cNvSpPr>
            <a:spLocks noChangeArrowheads="1"/>
          </p:cNvSpPr>
          <p:nvPr/>
        </p:nvSpPr>
        <p:spPr bwMode="auto">
          <a:xfrm>
            <a:off x="4395655" y="2894231"/>
            <a:ext cx="2681339" cy="40011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莉莉拉丁</a:t>
            </a:r>
            <a:endParaRPr lang="zh-CN" altLang="en-US" sz="1600" dirty="0"/>
          </a:p>
        </p:txBody>
      </p:sp>
      <p:sp>
        <p:nvSpPr>
          <p:cNvPr id="9" name="TextBox 2"/>
          <p:cNvSpPr>
            <a:spLocks noChangeArrowheads="1"/>
          </p:cNvSpPr>
          <p:nvPr/>
        </p:nvSpPr>
        <p:spPr bwMode="auto">
          <a:xfrm>
            <a:off x="1712866" y="2894231"/>
            <a:ext cx="2681339" cy="40011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怡情瑜伽</a:t>
            </a:r>
            <a:endParaRPr lang="zh-CN" altLang="en-US" sz="2000" dirty="0"/>
          </a:p>
        </p:txBody>
      </p:sp>
      <p:sp>
        <p:nvSpPr>
          <p:cNvPr id="10" name="TextBox 2"/>
          <p:cNvSpPr>
            <a:spLocks noChangeArrowheads="1"/>
          </p:cNvSpPr>
          <p:nvPr/>
        </p:nvSpPr>
        <p:spPr bwMode="auto">
          <a:xfrm>
            <a:off x="1712866" y="2196403"/>
            <a:ext cx="2681339" cy="400110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小名堂</a:t>
            </a:r>
            <a:endParaRPr lang="zh-CN" altLang="en-US" sz="1600" dirty="0"/>
          </a:p>
        </p:txBody>
      </p:sp>
      <p:sp>
        <p:nvSpPr>
          <p:cNvPr id="11" name="TextBox 2"/>
          <p:cNvSpPr>
            <a:spLocks noChangeArrowheads="1"/>
          </p:cNvSpPr>
          <p:nvPr/>
        </p:nvSpPr>
        <p:spPr bwMode="auto">
          <a:xfrm>
            <a:off x="4395655" y="2196403"/>
            <a:ext cx="2681339" cy="400110"/>
          </a:xfrm>
          <a:prstGeom prst="rect">
            <a:avLst/>
          </a:prstGeom>
          <a:solidFill>
            <a:srgbClr val="8AD2AC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怡之舞</a:t>
            </a:r>
            <a:endParaRPr lang="zh-CN" altLang="en-US" sz="2000" dirty="0"/>
          </a:p>
        </p:txBody>
      </p:sp>
      <p:sp>
        <p:nvSpPr>
          <p:cNvPr id="12" name="TextBox 2"/>
          <p:cNvSpPr>
            <a:spLocks noChangeArrowheads="1"/>
          </p:cNvSpPr>
          <p:nvPr/>
        </p:nvSpPr>
        <p:spPr bwMode="auto">
          <a:xfrm>
            <a:off x="1712866" y="3584374"/>
            <a:ext cx="2681339" cy="461664"/>
          </a:xfrm>
          <a:prstGeom prst="rect">
            <a:avLst/>
          </a:prstGeom>
          <a:solidFill>
            <a:srgbClr val="FAAA28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童画 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TextBox 2"/>
          <p:cNvSpPr>
            <a:spLocks noChangeArrowheads="1"/>
          </p:cNvSpPr>
          <p:nvPr/>
        </p:nvSpPr>
        <p:spPr bwMode="auto">
          <a:xfrm>
            <a:off x="4395655" y="3584374"/>
            <a:ext cx="2681339" cy="461664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多元化经营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TextBox 2"/>
          <p:cNvSpPr>
            <a:spLocks noChangeArrowheads="1"/>
          </p:cNvSpPr>
          <p:nvPr/>
        </p:nvSpPr>
        <p:spPr bwMode="auto">
          <a:xfrm>
            <a:off x="72390" y="215441"/>
            <a:ext cx="5401876" cy="400110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天洲强强联盟的合作模式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6" name="图片 15" descr="童画logo(2015标准版定稿）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18018" y="3238327"/>
            <a:ext cx="1065109" cy="811748"/>
          </a:xfrm>
          <a:prstGeom prst="rect">
            <a:avLst/>
          </a:prstGeom>
        </p:spPr>
      </p:pic>
      <p:pic>
        <p:nvPicPr>
          <p:cNvPr id="17" name="图片 16" descr="logo.JPG"/>
          <p:cNvPicPr>
            <a:picLocks noChangeAspect="1"/>
          </p:cNvPicPr>
          <p:nvPr/>
        </p:nvPicPr>
        <p:blipFill>
          <a:blip r:embed="rId2" cstate="print"/>
          <a:srcRect l="2057" t="13084" r="10700" b="24738"/>
          <a:stretch>
            <a:fillRect/>
          </a:stretch>
        </p:blipFill>
        <p:spPr>
          <a:xfrm>
            <a:off x="7138465" y="3031822"/>
            <a:ext cx="1744277" cy="748723"/>
          </a:xfrm>
          <a:prstGeom prst="rect">
            <a:avLst/>
          </a:prstGeom>
        </p:spPr>
      </p:pic>
      <p:pic>
        <p:nvPicPr>
          <p:cNvPr id="18" name="图片 17" descr="小名堂标志 各种组合.jpg"/>
          <p:cNvPicPr>
            <a:picLocks noChangeAspect="1"/>
          </p:cNvPicPr>
          <p:nvPr/>
        </p:nvPicPr>
        <p:blipFill>
          <a:blip r:embed="rId3" cstate="print"/>
          <a:srcRect l="585" t="4095" r="1656"/>
          <a:stretch>
            <a:fillRect/>
          </a:stretch>
        </p:blipFill>
        <p:spPr>
          <a:xfrm>
            <a:off x="269875" y="2226310"/>
            <a:ext cx="1274445" cy="847725"/>
          </a:xfrm>
          <a:prstGeom prst="rect">
            <a:avLst/>
          </a:prstGeom>
        </p:spPr>
      </p:pic>
      <p:pic>
        <p:nvPicPr>
          <p:cNvPr id="19" name="图片 18" descr="1512365510423476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313" y="1552240"/>
            <a:ext cx="1377117" cy="495173"/>
          </a:xfrm>
          <a:prstGeom prst="rect">
            <a:avLst/>
          </a:prstGeom>
        </p:spPr>
      </p:pic>
      <p:pic>
        <p:nvPicPr>
          <p:cNvPr id="20" name="图片 19" descr="605261134358606464.png"/>
          <p:cNvPicPr>
            <a:picLocks noChangeAspect="1"/>
          </p:cNvPicPr>
          <p:nvPr/>
        </p:nvPicPr>
        <p:blipFill>
          <a:blip r:embed="rId5" cstate="print"/>
          <a:srcRect l="7670" r="3420"/>
          <a:stretch>
            <a:fillRect/>
          </a:stretch>
        </p:blipFill>
        <p:spPr>
          <a:xfrm>
            <a:off x="7138467" y="1727573"/>
            <a:ext cx="1767328" cy="798113"/>
          </a:xfrm>
          <a:prstGeom prst="rect">
            <a:avLst/>
          </a:prstGeom>
        </p:spPr>
      </p:pic>
      <p:pic>
        <p:nvPicPr>
          <p:cNvPr id="2" name="图片 1" descr="童画logo(2015标准版定稿）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18770" y="3235325"/>
            <a:ext cx="1224915" cy="811530"/>
          </a:xfrm>
          <a:prstGeom prst="rect">
            <a:avLst/>
          </a:prstGeom>
        </p:spPr>
      </p:pic>
      <p:pic>
        <p:nvPicPr>
          <p:cNvPr id="3" name="图片 2" descr="小名堂标志 各种组合.jpg"/>
          <p:cNvPicPr>
            <a:picLocks noChangeAspect="1"/>
          </p:cNvPicPr>
          <p:nvPr/>
        </p:nvPicPr>
        <p:blipFill>
          <a:blip r:embed="rId3" cstate="print"/>
          <a:srcRect l="585" t="4095" r="1656"/>
          <a:stretch>
            <a:fillRect/>
          </a:stretch>
        </p:blipFill>
        <p:spPr>
          <a:xfrm>
            <a:off x="270510" y="2223135"/>
            <a:ext cx="1326515" cy="84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B3B9007A-E926-4678-A777-BA4C744CD223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TextBox 2"/>
          <p:cNvSpPr>
            <a:spLocks noChangeArrowheads="1"/>
          </p:cNvSpPr>
          <p:nvPr/>
        </p:nvSpPr>
        <p:spPr bwMode="auto">
          <a:xfrm>
            <a:off x="3032396" y="347778"/>
            <a:ext cx="2681339" cy="40011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创艺宝贝</a:t>
            </a:r>
            <a:endParaRPr lang="zh-CN" altLang="en-US" sz="1600" dirty="0"/>
          </a:p>
        </p:txBody>
      </p:sp>
      <p:pic>
        <p:nvPicPr>
          <p:cNvPr id="7" name="图片 6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440" y="1151255"/>
            <a:ext cx="3947160" cy="263461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8" name="文本框 7"/>
          <p:cNvSpPr txBox="1"/>
          <p:nvPr/>
        </p:nvSpPr>
        <p:spPr>
          <a:xfrm>
            <a:off x="599440" y="3951605"/>
            <a:ext cx="8152130" cy="469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中国第一家引进</a:t>
            </a:r>
            <a:r>
              <a:rPr lang="zh-CN" altLang="en-US" sz="1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美术式思维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的早教机构，在全国已有100多家直营加盟校区。所有老师都是由上海总部培训引进，教材及教学模式与上海总部保持同步。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755" y="1151255"/>
            <a:ext cx="3788410" cy="263525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 descr="8651668890712081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11935" y="977900"/>
            <a:ext cx="1795780" cy="266255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B3B9007A-E926-4678-A777-BA4C744CD223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6" name="图片 5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960" y="978535"/>
            <a:ext cx="3966845" cy="2661920"/>
          </a:xfrm>
          <a:prstGeom prst="rect">
            <a:avLst/>
          </a:prstGeom>
        </p:spPr>
      </p:pic>
      <p:sp>
        <p:nvSpPr>
          <p:cNvPr id="8" name="TextBox 2"/>
          <p:cNvSpPr>
            <a:spLocks noChangeArrowheads="1"/>
          </p:cNvSpPr>
          <p:nvPr/>
        </p:nvSpPr>
        <p:spPr bwMode="auto">
          <a:xfrm>
            <a:off x="3307900" y="268403"/>
            <a:ext cx="2681339" cy="400110"/>
          </a:xfrm>
          <a:prstGeom prst="rect">
            <a:avLst/>
          </a:prstGeom>
          <a:solidFill>
            <a:srgbClr val="159F7B"/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纬度机器人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1433830" y="3772535"/>
            <a:ext cx="6373495" cy="4699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为2至12岁儿童提供完整的乐高少儿课程，全方位培养孩子的动手能力、创新思维、团队合作等综合能力。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B3B9007A-E926-4678-A777-BA4C744CD223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" name="TextBox 2"/>
          <p:cNvSpPr>
            <a:spLocks noChangeArrowheads="1"/>
          </p:cNvSpPr>
          <p:nvPr/>
        </p:nvSpPr>
        <p:spPr bwMode="auto">
          <a:xfrm>
            <a:off x="3053986" y="412688"/>
            <a:ext cx="2681339" cy="400110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小名堂</a:t>
            </a:r>
            <a:endParaRPr lang="zh-CN" altLang="en-US" sz="1600" dirty="0"/>
          </a:p>
        </p:txBody>
      </p:sp>
      <p:pic>
        <p:nvPicPr>
          <p:cNvPr id="5" name="图片 4" descr="微信截图_201612011145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4535" y="1228090"/>
            <a:ext cx="3891915" cy="2376805"/>
          </a:xfrm>
          <a:prstGeom prst="rect">
            <a:avLst/>
          </a:prstGeom>
        </p:spPr>
      </p:pic>
      <p:pic>
        <p:nvPicPr>
          <p:cNvPr id="6" name="图片 5" descr="微信截图_201612011145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" y="1224915"/>
            <a:ext cx="3584575" cy="23799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6580" y="3884295"/>
            <a:ext cx="8152130" cy="469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温州最专业的表演艺术培训机构，开设了</a:t>
            </a:r>
            <a:r>
              <a:rPr lang="zh-CN" altLang="en-US" sz="1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主持表演、朗诵表演、青少年口才培训课程、绘本表演、音乐剧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等丰富课程，是温州十大特色品牌学校、中国艺术教育百家名校。 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B3B9007A-E926-4678-A777-BA4C744CD223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TextBox 2"/>
          <p:cNvSpPr>
            <a:spLocks noChangeArrowheads="1"/>
          </p:cNvSpPr>
          <p:nvPr/>
        </p:nvSpPr>
        <p:spPr bwMode="auto">
          <a:xfrm>
            <a:off x="3057075" y="419673"/>
            <a:ext cx="2681339" cy="400110"/>
          </a:xfrm>
          <a:prstGeom prst="rect">
            <a:avLst/>
          </a:prstGeom>
          <a:solidFill>
            <a:srgbClr val="8AD2AC"/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怡之舞</a:t>
            </a:r>
            <a:endParaRPr lang="zh-CN" altLang="en-US" sz="2000" dirty="0"/>
          </a:p>
        </p:txBody>
      </p:sp>
      <p:pic>
        <p:nvPicPr>
          <p:cNvPr id="5" name="图片 4" descr="微信截图_201612011148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0" y="1088390"/>
            <a:ext cx="4451350" cy="3382645"/>
          </a:xfrm>
          <a:prstGeom prst="rect">
            <a:avLst/>
          </a:prstGeom>
        </p:spPr>
      </p:pic>
      <p:pic>
        <p:nvPicPr>
          <p:cNvPr id="6" name="图片 5" descr="微信截图_20161201114929"/>
          <p:cNvPicPr>
            <a:picLocks noChangeAspect="1"/>
          </p:cNvPicPr>
          <p:nvPr/>
        </p:nvPicPr>
        <p:blipFill>
          <a:blip r:embed="rId2"/>
          <a:srcRect b="1296"/>
          <a:stretch>
            <a:fillRect/>
          </a:stretch>
        </p:blipFill>
        <p:spPr>
          <a:xfrm>
            <a:off x="5601335" y="1088390"/>
            <a:ext cx="2230755" cy="33826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2785" y="4572000"/>
            <a:ext cx="7442835" cy="287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专业舞蹈培训机构，开设芭蕾舞、中国舞、幼儿启蒙班等丰富课程。学生在省市各级别比赛中获奖。 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B3B9007A-E926-4678-A777-BA4C744CD223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2" name="TextBox 2"/>
          <p:cNvSpPr>
            <a:spLocks noChangeArrowheads="1"/>
          </p:cNvSpPr>
          <p:nvPr/>
        </p:nvSpPr>
        <p:spPr bwMode="auto">
          <a:xfrm>
            <a:off x="3323226" y="277929"/>
            <a:ext cx="2681339" cy="461664"/>
          </a:xfrm>
          <a:prstGeom prst="rect">
            <a:avLst/>
          </a:prstGeom>
          <a:solidFill>
            <a:srgbClr val="FAAA28"/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童画 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6330" y="4168775"/>
            <a:ext cx="6739255" cy="287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中国最具影响力的少儿美术教育品牌，其连锁教育基地遍布北京、上海、广州、武汉等城市。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微信截图_201612011154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330" y="1040130"/>
            <a:ext cx="3656965" cy="3063875"/>
          </a:xfrm>
          <a:prstGeom prst="rect">
            <a:avLst/>
          </a:prstGeom>
        </p:spPr>
      </p:pic>
      <p:pic>
        <p:nvPicPr>
          <p:cNvPr id="7" name="图片 6" descr="微信截图_201612011154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0" y="1039495"/>
            <a:ext cx="2172335" cy="30638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extBox 2"/>
          <p:cNvSpPr>
            <a:spLocks noChangeArrowheads="1"/>
          </p:cNvSpPr>
          <p:nvPr/>
        </p:nvSpPr>
        <p:spPr bwMode="auto">
          <a:xfrm>
            <a:off x="506101" y="805633"/>
            <a:ext cx="8550782" cy="338554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天洲核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心理念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：打造国际化、科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技化、现代化、时尚化的中国文创行业的领军企业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TextBox 2"/>
          <p:cNvSpPr>
            <a:spLocks noChangeArrowheads="1"/>
          </p:cNvSpPr>
          <p:nvPr/>
        </p:nvSpPr>
        <p:spPr bwMode="auto">
          <a:xfrm>
            <a:off x="506102" y="1359050"/>
            <a:ext cx="3581329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核心项目：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西洋乐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TextBox 2"/>
          <p:cNvSpPr>
            <a:spLocks noChangeArrowheads="1"/>
          </p:cNvSpPr>
          <p:nvPr/>
        </p:nvSpPr>
        <p:spPr bwMode="auto">
          <a:xfrm>
            <a:off x="506101" y="3147604"/>
            <a:ext cx="3581329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明星课程：各类艺术培训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6101" y="1748403"/>
            <a:ext cx="3860528" cy="1584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爵士鼓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钢琴</a:t>
            </a:r>
            <a:endParaRPr lang="en-US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吉他</a:t>
            </a:r>
            <a:endParaRPr lang="en-US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小提琴</a:t>
            </a:r>
            <a:endParaRPr lang="en-US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endParaRPr lang="zh-CN" altLang="en-US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81040" y="1748403"/>
            <a:ext cx="4572000" cy="1371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大提琴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贝斯</a:t>
            </a:r>
            <a:endParaRPr lang="en-US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萨克斯</a:t>
            </a:r>
            <a:endParaRPr lang="en-US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非洲鼓</a:t>
            </a:r>
            <a:endParaRPr lang="en-US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TextBox 2"/>
          <p:cNvSpPr>
            <a:spLocks noChangeArrowheads="1"/>
          </p:cNvSpPr>
          <p:nvPr/>
        </p:nvSpPr>
        <p:spPr bwMode="auto">
          <a:xfrm>
            <a:off x="4206503" y="1359050"/>
            <a:ext cx="4689015" cy="338554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报纸、网络等媒介报道天洲西洋乐</a:t>
            </a:r>
            <a:endParaRPr lang="zh-CN" altLang="en-US" sz="16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 cstate="print"/>
          <a:srcRect l="7780" t="5283" r="14846"/>
          <a:stretch>
            <a:fillRect/>
          </a:stretch>
        </p:blipFill>
        <p:spPr bwMode="auto">
          <a:xfrm>
            <a:off x="5751873" y="2143845"/>
            <a:ext cx="1530840" cy="2113110"/>
          </a:xfrm>
          <a:prstGeom prst="rect">
            <a:avLst/>
          </a:prstGeom>
          <a:noFill/>
          <a:ln w="9525" cmpd="sng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" name="图片 1" descr="20.pi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6" b="13190"/>
          <a:stretch>
            <a:fillRect/>
          </a:stretch>
        </p:blipFill>
        <p:spPr>
          <a:xfrm>
            <a:off x="7425427" y="2143845"/>
            <a:ext cx="1572466" cy="20881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C9591-77B3-46AF-B873-6181934FF240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6101" y="3554085"/>
            <a:ext cx="4121785" cy="1584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主持表演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创艺宝贝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纬度机器人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endParaRPr lang="zh-CN" altLang="en-US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30013" y="3569652"/>
            <a:ext cx="3860528" cy="137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舞蹈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武术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瑜伽</a:t>
            </a:r>
            <a:endParaRPr lang="zh-CN" altLang="en-US" sz="1400" dirty="0" smtClean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TextBox 2"/>
          <p:cNvSpPr>
            <a:spLocks noChangeArrowheads="1"/>
          </p:cNvSpPr>
          <p:nvPr/>
        </p:nvSpPr>
        <p:spPr bwMode="auto">
          <a:xfrm>
            <a:off x="506101" y="201567"/>
            <a:ext cx="4281170" cy="417830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洲放眼全球的国际视野 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 t="2320"/>
          <a:stretch>
            <a:fillRect/>
          </a:stretch>
        </p:blipFill>
        <p:spPr bwMode="auto">
          <a:xfrm>
            <a:off x="4206503" y="2143845"/>
            <a:ext cx="1425894" cy="218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67523" y="492769"/>
            <a:ext cx="570230" cy="2076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天洲荣誉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34839" y="493807"/>
            <a:ext cx="1932305" cy="26161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100" b="1" dirty="0">
                <a:solidFill>
                  <a:srgbClr val="002060"/>
                </a:solidFill>
              </a:rPr>
              <a:t>温州“十大时尚品牌”</a:t>
            </a:r>
            <a:endParaRPr lang="zh-CN" altLang="en-US" sz="1100" b="1" dirty="0">
              <a:solidFill>
                <a:srgbClr val="00206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34839" y="754910"/>
            <a:ext cx="1758315" cy="260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100" b="1" dirty="0">
                <a:solidFill>
                  <a:srgbClr val="002060"/>
                </a:solidFill>
              </a:rPr>
              <a:t>十大影响力品牌学校</a:t>
            </a:r>
            <a:endParaRPr lang="zh-CN" altLang="en-US" sz="1100" b="1" dirty="0">
              <a:solidFill>
                <a:srgbClr val="00206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34839" y="1007704"/>
            <a:ext cx="2701290" cy="2590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100" b="1" dirty="0">
                <a:solidFill>
                  <a:srgbClr val="002060"/>
                </a:solidFill>
              </a:rPr>
              <a:t>杭州、温州重点小学中学人才输送基地</a:t>
            </a:r>
            <a:endParaRPr lang="zh-CN" altLang="en-US" sz="1100" b="1" dirty="0">
              <a:solidFill>
                <a:srgbClr val="00206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34839" y="2229444"/>
            <a:ext cx="3684905" cy="2590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100" b="1" dirty="0">
                <a:solidFill>
                  <a:srgbClr val="002060"/>
                </a:solidFill>
              </a:rPr>
              <a:t>中国鼓手联合会浙江唯一授权合作的专业考级培训基地</a:t>
            </a:r>
            <a:endParaRPr lang="zh-CN" altLang="en-US" sz="1100" b="1" dirty="0">
              <a:solidFill>
                <a:srgbClr val="00206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34839" y="1984334"/>
            <a:ext cx="2628265" cy="2609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100" b="1" dirty="0">
                <a:solidFill>
                  <a:srgbClr val="002060"/>
                </a:solidFill>
              </a:rPr>
              <a:t>温州市首家专业西洋乐培训基地</a:t>
            </a:r>
            <a:endParaRPr lang="zh-CN" altLang="en-US" sz="1100" b="1" dirty="0">
              <a:solidFill>
                <a:srgbClr val="00206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34839" y="1250909"/>
            <a:ext cx="1932305" cy="2609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100" b="1" dirty="0">
                <a:solidFill>
                  <a:srgbClr val="002060"/>
                </a:solidFill>
              </a:rPr>
              <a:t>浙江省首家西洋乐学校</a:t>
            </a:r>
            <a:endParaRPr lang="zh-CN" altLang="en-US" sz="1100" b="1" dirty="0">
              <a:solidFill>
                <a:srgbClr val="00206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34839" y="1496019"/>
            <a:ext cx="2918460" cy="2590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100" b="1" dirty="0">
                <a:solidFill>
                  <a:srgbClr val="002060"/>
                </a:solidFill>
              </a:rPr>
              <a:t>中国打击乐协会、中国鼓手联合会授权单位</a:t>
            </a:r>
            <a:endParaRPr lang="zh-CN" altLang="en-US" sz="1100" b="1" dirty="0">
              <a:solidFill>
                <a:srgbClr val="00206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434839" y="1739224"/>
            <a:ext cx="2454275" cy="2609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zh-CN" altLang="en-US" sz="1100" b="1" dirty="0">
                <a:solidFill>
                  <a:srgbClr val="002060"/>
                </a:solidFill>
              </a:rPr>
              <a:t>中国鼓手联合会教学示范基地</a:t>
            </a:r>
            <a:endParaRPr lang="zh-CN" altLang="en-US" sz="1100" b="1" dirty="0">
              <a:solidFill>
                <a:srgbClr val="002060"/>
              </a:solidFill>
            </a:endParaRPr>
          </a:p>
        </p:txBody>
      </p:sp>
      <p:pic>
        <p:nvPicPr>
          <p:cNvPr id="21" name="图片 20" descr="262255861113399287"/>
          <p:cNvPicPr>
            <a:picLocks noChangeAspect="1"/>
          </p:cNvPicPr>
          <p:nvPr/>
        </p:nvPicPr>
        <p:blipFill>
          <a:blip r:embed="rId1" cstate="print"/>
          <a:srcRect l="-185" t="331" r="185" b="-331"/>
          <a:stretch>
            <a:fillRect/>
          </a:stretch>
        </p:blipFill>
        <p:spPr>
          <a:xfrm>
            <a:off x="4605655" y="2819351"/>
            <a:ext cx="3785870" cy="2109470"/>
          </a:xfrm>
          <a:prstGeom prst="rect">
            <a:avLst/>
          </a:prstGeom>
        </p:spPr>
      </p:pic>
      <p:pic>
        <p:nvPicPr>
          <p:cNvPr id="15" name="图片 14" descr="下吕浦校区的荣誉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876" y="2827035"/>
            <a:ext cx="3235960" cy="2109470"/>
          </a:xfrm>
          <a:prstGeom prst="rect">
            <a:avLst/>
          </a:prstGeom>
        </p:spPr>
      </p:pic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007A-E926-4678-A777-BA4C744CD223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5" name="内容占位符 4" descr="微信截图_2016111210252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819" t="7383" r="1839" b="4301"/>
          <a:stretch>
            <a:fillRect/>
          </a:stretch>
        </p:blipFill>
        <p:spPr>
          <a:xfrm>
            <a:off x="5305937" y="542806"/>
            <a:ext cx="2959100" cy="1945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WEI_151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5844" y="317605"/>
            <a:ext cx="3534898" cy="2356599"/>
          </a:xfrm>
          <a:prstGeom prst="rect">
            <a:avLst/>
          </a:prstGeom>
        </p:spPr>
      </p:pic>
      <p:sp>
        <p:nvSpPr>
          <p:cNvPr id="41988" name="TextBox 23"/>
          <p:cNvSpPr>
            <a:spLocks noChangeArrowheads="1"/>
          </p:cNvSpPr>
          <p:nvPr/>
        </p:nvSpPr>
        <p:spPr bwMode="auto">
          <a:xfrm>
            <a:off x="5325201" y="1035981"/>
            <a:ext cx="2627774" cy="400110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星光璀璨的教学成果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 descr="7.p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6" y="2756332"/>
            <a:ext cx="3567613" cy="2222922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C9591-77B3-46AF-B873-6181934FF240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2161" y="2565139"/>
            <a:ext cx="2031365" cy="2870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年文博会 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天洲盛典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3" descr="6  天洲学员参加文博会演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8489" y="318106"/>
            <a:ext cx="3402806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 cstate="print"/>
          <a:srcRect r="10822"/>
          <a:stretch>
            <a:fillRect/>
          </a:stretch>
        </p:blipFill>
        <p:spPr bwMode="auto">
          <a:xfrm>
            <a:off x="3679190" y="2748915"/>
            <a:ext cx="2764790" cy="194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22"/>
          <p:cNvGrpSpPr/>
          <p:nvPr/>
        </p:nvGrpSpPr>
        <p:grpSpPr bwMode="auto">
          <a:xfrm>
            <a:off x="5751873" y="952820"/>
            <a:ext cx="3696718" cy="425967"/>
            <a:chOff x="543339" y="468213"/>
            <a:chExt cx="3697356" cy="425996"/>
          </a:xfrm>
        </p:grpSpPr>
        <p:sp>
          <p:nvSpPr>
            <p:cNvPr id="9" name="TextBox 4"/>
            <p:cNvSpPr>
              <a:spLocks noChangeArrowheads="1"/>
            </p:cNvSpPr>
            <p:nvPr/>
          </p:nvSpPr>
          <p:spPr bwMode="auto">
            <a:xfrm>
              <a:off x="1344925" y="468213"/>
              <a:ext cx="2845838" cy="33857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9900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5</a:t>
              </a:r>
              <a:r>
                <a:rPr lang="zh-CN" altLang="en-US" sz="1600" b="1" dirty="0" smtClean="0">
                  <a:solidFill>
                    <a:srgbClr val="9900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</a:t>
              </a:r>
              <a:r>
                <a:rPr lang="zh-CN" altLang="en-US" sz="11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成就温州西洋</a:t>
              </a:r>
              <a:r>
                <a:rPr lang="zh-CN" altLang="en-US" sz="11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乐教育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第一品牌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TextBox 21"/>
            <p:cNvSpPr>
              <a:spLocks noChangeArrowheads="1"/>
            </p:cNvSpPr>
            <p:nvPr/>
          </p:nvSpPr>
          <p:spPr bwMode="auto">
            <a:xfrm>
              <a:off x="543339" y="586410"/>
              <a:ext cx="3697356" cy="3077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endParaRPr lang="zh-CN" altLang="en-US" sz="1400" dirty="0">
                <a:solidFill>
                  <a:srgbClr val="00B0F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277495" y="2749550"/>
            <a:ext cx="3035300" cy="352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各大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名校</a:t>
            </a:r>
            <a:r>
              <a:rPr lang="zh-CN" altLang="en-US" sz="11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争相</a:t>
            </a:r>
            <a:r>
              <a:rPr lang="zh-CN" altLang="en-US" sz="1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合作，    吸引各地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名师</a:t>
            </a:r>
            <a:r>
              <a:rPr lang="zh-CN" altLang="en-US" sz="1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加盟</a:t>
            </a:r>
            <a:endParaRPr lang="zh-CN" altLang="en-US" sz="11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TextBox 15"/>
          <p:cNvSpPr>
            <a:spLocks noChangeArrowheads="1"/>
          </p:cNvSpPr>
          <p:nvPr/>
        </p:nvSpPr>
        <p:spPr bwMode="auto">
          <a:xfrm>
            <a:off x="312420" y="4425950"/>
            <a:ext cx="1350645" cy="27114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温州早培校区  </a:t>
            </a:r>
            <a:endParaRPr lang="zh-CN" altLang="en-US" dirty="0"/>
          </a:p>
        </p:txBody>
      </p:sp>
      <p:sp>
        <p:nvSpPr>
          <p:cNvPr id="20" name="TextBox 16"/>
          <p:cNvSpPr>
            <a:spLocks noChangeArrowheads="1"/>
          </p:cNvSpPr>
          <p:nvPr/>
        </p:nvSpPr>
        <p:spPr bwMode="auto">
          <a:xfrm>
            <a:off x="1904365" y="3508375"/>
            <a:ext cx="1352550" cy="271145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温州下吕浦校区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TextBox 18"/>
          <p:cNvSpPr>
            <a:spLocks noChangeArrowheads="1"/>
          </p:cNvSpPr>
          <p:nvPr/>
        </p:nvSpPr>
        <p:spPr bwMode="auto">
          <a:xfrm>
            <a:off x="1904365" y="3195955"/>
            <a:ext cx="1352550" cy="271145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温州外国语校区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TextBox 19"/>
          <p:cNvSpPr>
            <a:spLocks noChangeArrowheads="1"/>
          </p:cNvSpPr>
          <p:nvPr/>
        </p:nvSpPr>
        <p:spPr bwMode="auto">
          <a:xfrm>
            <a:off x="312420" y="3827145"/>
            <a:ext cx="1350645" cy="271145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温州新城校区</a:t>
            </a:r>
            <a:endParaRPr lang="zh-CN" altLang="en-US" sz="11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TextBox 20"/>
          <p:cNvSpPr>
            <a:spLocks noChangeArrowheads="1"/>
          </p:cNvSpPr>
          <p:nvPr/>
        </p:nvSpPr>
        <p:spPr bwMode="auto">
          <a:xfrm>
            <a:off x="312420" y="3522345"/>
            <a:ext cx="1350645" cy="2711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温州瓯江校区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TextBox 21"/>
          <p:cNvSpPr>
            <a:spLocks noChangeArrowheads="1"/>
          </p:cNvSpPr>
          <p:nvPr/>
        </p:nvSpPr>
        <p:spPr bwMode="auto">
          <a:xfrm>
            <a:off x="312420" y="4133215"/>
            <a:ext cx="1350645" cy="27114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温州城南校区</a:t>
            </a:r>
            <a:endParaRPr lang="zh-CN" altLang="en-US"/>
          </a:p>
        </p:txBody>
      </p:sp>
      <p:sp>
        <p:nvSpPr>
          <p:cNvPr id="25" name="TextBox 20"/>
          <p:cNvSpPr>
            <a:spLocks noChangeArrowheads="1"/>
          </p:cNvSpPr>
          <p:nvPr/>
        </p:nvSpPr>
        <p:spPr bwMode="auto">
          <a:xfrm>
            <a:off x="312420" y="3203575"/>
            <a:ext cx="1350645" cy="271145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温州籀园小学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TextBox 21"/>
          <p:cNvSpPr>
            <a:spLocks noChangeArrowheads="1"/>
          </p:cNvSpPr>
          <p:nvPr/>
        </p:nvSpPr>
        <p:spPr bwMode="auto">
          <a:xfrm>
            <a:off x="1904365" y="3825875"/>
            <a:ext cx="1352550" cy="27114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</a:t>
            </a:r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州建设校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区</a:t>
            </a:r>
            <a:endParaRPr lang="zh-CN" altLang="en-US" dirty="0"/>
          </a:p>
        </p:txBody>
      </p:sp>
      <p:sp>
        <p:nvSpPr>
          <p:cNvPr id="27" name="TextBox 21"/>
          <p:cNvSpPr>
            <a:spLocks noChangeArrowheads="1"/>
          </p:cNvSpPr>
          <p:nvPr/>
        </p:nvSpPr>
        <p:spPr bwMode="auto">
          <a:xfrm>
            <a:off x="1904365" y="4131945"/>
            <a:ext cx="1352550" cy="27114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</a:t>
            </a:r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州百里路校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区</a:t>
            </a:r>
            <a:endParaRPr lang="zh-CN" altLang="en-US" dirty="0"/>
          </a:p>
        </p:txBody>
      </p:sp>
      <p:pic>
        <p:nvPicPr>
          <p:cNvPr id="2" name="图片 1" descr="5.pi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34521" b="34501"/>
          <a:stretch>
            <a:fillRect/>
          </a:stretch>
        </p:blipFill>
        <p:spPr>
          <a:xfrm>
            <a:off x="3897630" y="835025"/>
            <a:ext cx="2546350" cy="1744980"/>
          </a:xfrm>
          <a:prstGeom prst="rect">
            <a:avLst/>
          </a:prstGeom>
        </p:spPr>
      </p:pic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007A-E926-4678-A777-BA4C744CD223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TextBox 21"/>
          <p:cNvSpPr>
            <a:spLocks noChangeArrowheads="1"/>
          </p:cNvSpPr>
          <p:nvPr/>
        </p:nvSpPr>
        <p:spPr bwMode="auto">
          <a:xfrm>
            <a:off x="1904365" y="4422140"/>
            <a:ext cx="1352550" cy="27114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温</a:t>
            </a:r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州水心校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区</a:t>
            </a:r>
            <a:endParaRPr lang="zh-CN" altLang="en-US" dirty="0"/>
          </a:p>
        </p:txBody>
      </p:sp>
      <p:pic>
        <p:nvPicPr>
          <p:cNvPr id="7" name="图片 6" descr="27领导参观"/>
          <p:cNvPicPr>
            <a:picLocks noChangeAspect="1"/>
          </p:cNvPicPr>
          <p:nvPr/>
        </p:nvPicPr>
        <p:blipFill>
          <a:blip r:embed="rId3" cstate="print"/>
          <a:srcRect t="11951" b="12423"/>
          <a:stretch>
            <a:fillRect/>
          </a:stretch>
        </p:blipFill>
        <p:spPr>
          <a:xfrm>
            <a:off x="6687185" y="1770380"/>
            <a:ext cx="2223770" cy="2927350"/>
          </a:xfrm>
          <a:prstGeom prst="rect">
            <a:avLst/>
          </a:prstGeom>
        </p:spPr>
      </p:pic>
      <p:pic>
        <p:nvPicPr>
          <p:cNvPr id="4" name="图片 3" descr="拼图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50" y="788035"/>
            <a:ext cx="3626485" cy="1838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007A-E926-4678-A777-BA4C744CD223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5" name="图片 4" descr="2016年建设小学瓯江校区六一演出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27996" y="261256"/>
            <a:ext cx="6820973" cy="4618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7071" y="261256"/>
            <a:ext cx="461665" cy="4618106"/>
          </a:xfrm>
          <a:prstGeom prst="rect">
            <a:avLst/>
          </a:prstGeom>
          <a:solidFill>
            <a:srgbClr val="990033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六一汇报演出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7  天洲打击乐团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05890" y="245745"/>
            <a:ext cx="6992620" cy="4638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9640" y="246380"/>
            <a:ext cx="476250" cy="4644390"/>
          </a:xfrm>
          <a:prstGeom prst="rect">
            <a:avLst/>
          </a:prstGeom>
          <a:solidFill>
            <a:srgbClr val="990033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温州少儿春晚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8AA88-CA28-46D8-BEBC-27982EC0F960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3" name="图片 2" descr="59496341591777081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41945" y="152518"/>
            <a:ext cx="6833759" cy="4552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916" y="152518"/>
            <a:ext cx="738664" cy="4557795"/>
          </a:xfrm>
          <a:prstGeom prst="rect">
            <a:avLst/>
          </a:prstGeom>
          <a:solidFill>
            <a:srgbClr val="990033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“小魔法乐队 “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即将登上马克西姆巡演舞台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8AA88-CA28-46D8-BEBC-27982EC0F960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3" name="图片 2" descr="微信截图_20161201110344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982072" y="230521"/>
            <a:ext cx="3020611" cy="4623996"/>
          </a:xfrm>
          <a:prstGeom prst="rect">
            <a:avLst/>
          </a:prstGeom>
        </p:spPr>
      </p:pic>
      <p:pic>
        <p:nvPicPr>
          <p:cNvPr id="4" name="图片 3" descr="微信截图_201612011106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5883" y="230521"/>
            <a:ext cx="3099061" cy="4623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6229" y="230521"/>
            <a:ext cx="461665" cy="4623996"/>
          </a:xfrm>
          <a:prstGeom prst="rect">
            <a:avLst/>
          </a:prstGeom>
          <a:solidFill>
            <a:srgbClr val="990033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星星计划选拔赛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杭州国际动漫节表演.jpg"/>
          <p:cNvPicPr>
            <a:picLocks noGrp="1"/>
          </p:cNvPicPr>
          <p:nvPr isPhoto="1"/>
        </p:nvPicPr>
        <p:blipFill>
          <a:blip r:embed="rId1" cstate="print"/>
          <a:stretch>
            <a:fillRect/>
          </a:stretch>
        </p:blipFill>
        <p:spPr>
          <a:xfrm>
            <a:off x="108585" y="120650"/>
            <a:ext cx="4426585" cy="24117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图片 3" descr="亲子乐队表演.JPG"/>
          <p:cNvPicPr>
            <a:picLocks noGrp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94615" y="2611120"/>
            <a:ext cx="4418330" cy="23666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图片 4" descr="盛世天洲（新星璀璨）校园文化艺术节.webp.jpg"/>
          <p:cNvPicPr>
            <a:picLocks noGrp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4716145" y="2611120"/>
            <a:ext cx="4325620" cy="23539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08890" y="120650"/>
            <a:ext cx="1432322" cy="267574"/>
          </a:xfrm>
          <a:prstGeom prst="rect">
            <a:avLst/>
          </a:prstGeom>
          <a:solidFill>
            <a:srgbClr val="990033"/>
          </a:solidFill>
        </p:spPr>
        <p:txBody>
          <a:bodyPr lIns="68580" tIns="34290" rIns="68580" bIns="34290">
            <a:spAutoFit/>
          </a:bodyPr>
          <a:lstStyle/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ea typeface="微软雅黑" panose="020B0503020204020204" pitchFamily="34" charset="-122"/>
              </a:rPr>
              <a:t>杭州国际动漫节</a:t>
            </a:r>
            <a:endParaRPr lang="zh-CN" altLang="en-US" sz="1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95" y="2611835"/>
            <a:ext cx="1552575" cy="267574"/>
          </a:xfrm>
          <a:prstGeom prst="rect">
            <a:avLst/>
          </a:prstGeom>
          <a:solidFill>
            <a:srgbClr val="990033"/>
          </a:solidFill>
        </p:spPr>
        <p:txBody>
          <a:bodyPr lIns="68580" tIns="34290" rIns="68580" bIns="3429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ea typeface="微软雅黑" panose="020B0503020204020204" pitchFamily="34" charset="-122"/>
              </a:rPr>
              <a:t>亲子乐队“爸爸去哪儿”</a:t>
            </a:r>
            <a:endParaRPr lang="zh-CN" altLang="en-US" sz="1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7687" y="2615804"/>
            <a:ext cx="1820465" cy="267574"/>
          </a:xfrm>
          <a:prstGeom prst="rect">
            <a:avLst/>
          </a:prstGeom>
          <a:solidFill>
            <a:srgbClr val="990033"/>
          </a:solidFill>
        </p:spPr>
        <p:txBody>
          <a:bodyPr lIns="68580" tIns="34290" rIns="68580" bIns="3429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ea typeface="微软雅黑" panose="020B0503020204020204" pitchFamily="34" charset="-122"/>
              </a:rPr>
              <a:t>浙江少儿超级童星跨年晚会</a:t>
            </a:r>
            <a:endParaRPr lang="zh-CN" altLang="en-US" sz="1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11" name="图片 10" descr="2   2015年天洲少儿乐队参加杭州跨年晚会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0313" y="92209"/>
            <a:ext cx="4341479" cy="24694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6322" y="92646"/>
            <a:ext cx="1837134" cy="267574"/>
          </a:xfrm>
          <a:prstGeom prst="rect">
            <a:avLst/>
          </a:prstGeom>
          <a:solidFill>
            <a:srgbClr val="990033"/>
          </a:solidFill>
        </p:spPr>
        <p:txBody>
          <a:bodyPr lIns="68580" tIns="34290" rIns="68580" bIns="34290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ea typeface="微软雅黑" panose="020B0503020204020204" pitchFamily="34" charset="-122"/>
              </a:rPr>
              <a:t>温州春晚</a:t>
            </a:r>
            <a:endParaRPr lang="zh-CN" altLang="en-US" sz="1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文本框 10"/>
          <p:cNvSpPr>
            <a:spLocks noChangeArrowheads="1"/>
          </p:cNvSpPr>
          <p:nvPr/>
        </p:nvSpPr>
        <p:spPr bwMode="auto">
          <a:xfrm>
            <a:off x="5673490" y="3122418"/>
            <a:ext cx="2096235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9537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以上获奖信息为节选</a:t>
            </a:r>
            <a:endParaRPr lang="zh-CN" altLang="en-US" sz="1200" b="1" dirty="0">
              <a:solidFill>
                <a:srgbClr val="95373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TextBox 2"/>
          <p:cNvSpPr>
            <a:spLocks noChangeArrowheads="1"/>
          </p:cNvSpPr>
          <p:nvPr/>
        </p:nvSpPr>
        <p:spPr bwMode="auto">
          <a:xfrm>
            <a:off x="902709" y="282203"/>
            <a:ext cx="4722005" cy="430887"/>
          </a:xfrm>
          <a:prstGeom prst="rect">
            <a:avLst/>
          </a:prstGeom>
          <a:solidFill>
            <a:srgbClr val="31859B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 员 风 采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12420" y="716366"/>
            <a:ext cx="6742386" cy="2703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  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先创音响杯浙江省第四届吉他大赛 少儿乐队组第一：小魔法乐队</a:t>
            </a:r>
            <a:endParaRPr lang="zh-CN" altLang="en-US" sz="1200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  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麦德魔方杯全国鼓手大赛 少年组</a:t>
            </a: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ROCK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风格金奖：王钧</a:t>
            </a:r>
            <a:endParaRPr lang="en-US" altLang="zh-CN" sz="1200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  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香港国际音乐节 少儿爵士鼓组特别金奖第三名：卢志豪</a:t>
            </a:r>
            <a:endParaRPr lang="en-US" altLang="zh-CN" sz="1200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AutoNum type="arabicPlain" startAt="2016"/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Funk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杯全国鼓手大赛少年</a:t>
            </a: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组金奖：郑文博、王俊涵、余栩瑶、黄章策</a:t>
            </a:r>
            <a:endParaRPr lang="en-US" altLang="zh-CN" sz="1200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  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中国青少年艺术节少年</a:t>
            </a: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组全国一等奖：郑植</a:t>
            </a:r>
            <a:endParaRPr lang="zh-CN" altLang="en-US" sz="1200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  Funk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全国鼓手大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赛  金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奖、银奖：王翔、莫博盛、林添奕、陈佐                     </a:t>
            </a:r>
            <a:endParaRPr lang="en-US" altLang="zh-CN" sz="12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嘉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士伯杯全国鼓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手大赛金奖：郑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博</a:t>
            </a:r>
            <a:endParaRPr lang="en-US" altLang="zh-CN" sz="1200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IPA 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国际打击乐协会暨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FUNK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全国代言人大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赛 全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国爵士鼓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组银奖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：涂凯南</a:t>
            </a:r>
            <a:endParaRPr lang="zh-CN" altLang="en-US" sz="12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2014  Funk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全国鼓手大赛 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成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人组冠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军：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黄华东校长</a:t>
            </a:r>
            <a:endParaRPr lang="en-US" altLang="zh-CN" sz="12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2014  Funk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全国鼓手大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赛   金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奖银奖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：张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丹儿、孙剑桥 </a:t>
            </a:r>
            <a:endParaRPr lang="en-US" altLang="zh-CN" sz="12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2012  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第十一届全国特长生艺术大赛</a:t>
            </a:r>
            <a:r>
              <a:rPr lang="en-US" altLang="zh-CN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荣</a:t>
            </a:r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获特别金奖：浩</a:t>
            </a:r>
            <a:r>
              <a:rPr lang="zh-CN" altLang="en-US" sz="12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策   </a:t>
            </a:r>
            <a:endParaRPr lang="en-US" altLang="zh-CN" sz="1200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14.pic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5" y="3541317"/>
            <a:ext cx="2050186" cy="1345974"/>
          </a:xfrm>
          <a:prstGeom prst="rect">
            <a:avLst/>
          </a:prstGeom>
        </p:spPr>
      </p:pic>
      <p:pic>
        <p:nvPicPr>
          <p:cNvPr id="8" name="图片 7" descr="15.p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67" y="3541317"/>
            <a:ext cx="2050186" cy="1345974"/>
          </a:xfrm>
          <a:prstGeom prst="rect">
            <a:avLst/>
          </a:prstGeom>
        </p:spPr>
      </p:pic>
      <p:pic>
        <p:nvPicPr>
          <p:cNvPr id="9" name="图片 8" descr="16.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99" y="3541317"/>
            <a:ext cx="2050188" cy="1345974"/>
          </a:xfrm>
          <a:prstGeom prst="rect">
            <a:avLst/>
          </a:prstGeom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C9591-77B3-46AF-B873-6181934FF240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1" name="组合 14"/>
          <p:cNvGrpSpPr/>
          <p:nvPr/>
        </p:nvGrpSpPr>
        <p:grpSpPr bwMode="auto">
          <a:xfrm>
            <a:off x="1588100" y="1799212"/>
            <a:ext cx="6872021" cy="523220"/>
            <a:chOff x="0" y="0"/>
            <a:chExt cx="5337907" cy="524154"/>
          </a:xfrm>
        </p:grpSpPr>
        <p:sp>
          <p:nvSpPr>
            <p:cNvPr id="73736" name="TextBox 6"/>
            <p:cNvSpPr>
              <a:spLocks noChangeArrowheads="1"/>
            </p:cNvSpPr>
            <p:nvPr/>
          </p:nvSpPr>
          <p:spPr bwMode="auto">
            <a:xfrm>
              <a:off x="867797" y="0"/>
              <a:ext cx="4470110" cy="5241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20586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温州天</a:t>
              </a:r>
              <a:r>
                <a:rPr lang="zh-CN" altLang="en-US" sz="2800" b="1" dirty="0">
                  <a:solidFill>
                    <a:srgbClr val="20586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洲西洋</a:t>
              </a:r>
              <a:r>
                <a:rPr lang="zh-CN" altLang="en-US" sz="2800" b="1" dirty="0" smtClean="0">
                  <a:solidFill>
                    <a:srgbClr val="20586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乐文化产业有限公司</a:t>
              </a:r>
              <a:endParaRPr lang="zh-CN" altLang="en-US" sz="2800" b="1" dirty="0">
                <a:solidFill>
                  <a:srgbClr val="20586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73737" name="组合 13"/>
            <p:cNvGrpSpPr/>
            <p:nvPr/>
          </p:nvGrpSpPr>
          <p:grpSpPr bwMode="auto">
            <a:xfrm>
              <a:off x="0" y="79512"/>
              <a:ext cx="791816" cy="407505"/>
              <a:chOff x="0" y="0"/>
              <a:chExt cx="791816" cy="407505"/>
            </a:xfrm>
          </p:grpSpPr>
          <p:sp>
            <p:nvSpPr>
              <p:cNvPr id="73738" name="燕尾形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18052" cy="407505"/>
              </a:xfrm>
              <a:prstGeom prst="chevron">
                <a:avLst>
                  <a:gd name="adj" fmla="val 50000"/>
                </a:avLst>
              </a:prstGeom>
              <a:solidFill>
                <a:srgbClr val="205867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zh-CN"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73739" name="燕尾形 9"/>
              <p:cNvSpPr>
                <a:spLocks noChangeArrowheads="1"/>
              </p:cNvSpPr>
              <p:nvPr/>
            </p:nvSpPr>
            <p:spPr bwMode="auto">
              <a:xfrm>
                <a:off x="241852" y="0"/>
                <a:ext cx="318052" cy="407505"/>
              </a:xfrm>
              <a:prstGeom prst="chevron">
                <a:avLst>
                  <a:gd name="adj" fmla="val 50000"/>
                </a:avLst>
              </a:prstGeom>
              <a:solidFill>
                <a:srgbClr val="974806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zh-CN"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73740" name="燕尾形 10"/>
              <p:cNvSpPr>
                <a:spLocks noChangeArrowheads="1"/>
              </p:cNvSpPr>
              <p:nvPr/>
            </p:nvSpPr>
            <p:spPr bwMode="auto">
              <a:xfrm>
                <a:off x="473764" y="0"/>
                <a:ext cx="318052" cy="407505"/>
              </a:xfrm>
              <a:prstGeom prst="chevron">
                <a:avLst>
                  <a:gd name="adj" fmla="val 50000"/>
                </a:avLst>
              </a:prstGeom>
              <a:solidFill>
                <a:srgbClr val="00B0F0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lang="zh-CN" altLang="zh-CN"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</p:grpSp>
      <p:sp>
        <p:nvSpPr>
          <p:cNvPr id="73732" name="TextBox 15"/>
          <p:cNvSpPr>
            <a:spLocks noChangeArrowheads="1"/>
          </p:cNvSpPr>
          <p:nvPr/>
        </p:nvSpPr>
        <p:spPr bwMode="auto">
          <a:xfrm>
            <a:off x="2852912" y="3424941"/>
            <a:ext cx="3935413" cy="287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天洲总部：温州市鹿城区鹿城路</a:t>
            </a:r>
            <a:r>
              <a:rPr lang="en-US" altLang="zh-CN" sz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133</a:t>
            </a:r>
            <a:r>
              <a:rPr lang="zh-CN" altLang="en-US" sz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号</a:t>
            </a:r>
            <a:endParaRPr lang="zh-CN" altLang="en-US" sz="12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3733" name="TextBox 16"/>
          <p:cNvSpPr>
            <a:spLocks noChangeArrowheads="1"/>
          </p:cNvSpPr>
          <p:nvPr/>
        </p:nvSpPr>
        <p:spPr bwMode="auto">
          <a:xfrm>
            <a:off x="3291840" y="3110230"/>
            <a:ext cx="3028315" cy="287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报名热</a:t>
            </a:r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线：</a:t>
            </a:r>
            <a:r>
              <a: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0577-89609999 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3734" name="TextBox 17"/>
          <p:cNvSpPr>
            <a:spLocks noChangeArrowheads="1"/>
          </p:cNvSpPr>
          <p:nvPr/>
        </p:nvSpPr>
        <p:spPr bwMode="auto">
          <a:xfrm>
            <a:off x="3503613" y="2254568"/>
            <a:ext cx="2932112" cy="830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800" dirty="0">
                <a:solidFill>
                  <a:srgbClr val="E36C09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Thank  You</a:t>
            </a:r>
            <a:endParaRPr lang="zh-CN" altLang="en-US" sz="4800" dirty="0">
              <a:solidFill>
                <a:srgbClr val="E36C09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C9591-77B3-46AF-B873-6181934FF240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Box 23"/>
          <p:cNvSpPr>
            <a:spLocks noChangeArrowheads="1"/>
          </p:cNvSpPr>
          <p:nvPr/>
        </p:nvSpPr>
        <p:spPr bwMode="auto">
          <a:xfrm>
            <a:off x="5478787" y="469221"/>
            <a:ext cx="3519215" cy="400110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 师 风 采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1994" name="Picture 10" descr="C:\Users\Administrator\Desktop\要用点这里\盛世天洲\照片\49357499440003994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459753" y="2028192"/>
            <a:ext cx="3526461" cy="2350974"/>
          </a:xfrm>
          <a:prstGeom prst="rect">
            <a:avLst/>
          </a:prstGeom>
          <a:noFill/>
        </p:spPr>
      </p:pic>
      <p:pic>
        <p:nvPicPr>
          <p:cNvPr id="10" name="Picture 2" descr="C:\Users\Administrator\Desktop\要用点这里\盛世天洲\照片\286418267674690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214" y="997412"/>
            <a:ext cx="2481170" cy="1672431"/>
          </a:xfrm>
          <a:prstGeom prst="rect">
            <a:avLst/>
          </a:prstGeom>
          <a:noFill/>
        </p:spPr>
      </p:pic>
      <p:pic>
        <p:nvPicPr>
          <p:cNvPr id="11" name="Picture 3" descr="C:\Users\Administrator\Desktop\要用点这里\盛世天洲\照片\368763112643117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8728" y="2735305"/>
            <a:ext cx="2481093" cy="1653028"/>
          </a:xfrm>
          <a:prstGeom prst="rect">
            <a:avLst/>
          </a:prstGeom>
          <a:noFill/>
        </p:spPr>
      </p:pic>
      <p:sp>
        <p:nvSpPr>
          <p:cNvPr id="12" name="TextBox 23"/>
          <p:cNvSpPr>
            <a:spLocks noChangeArrowheads="1"/>
          </p:cNvSpPr>
          <p:nvPr/>
        </p:nvSpPr>
        <p:spPr bwMode="auto">
          <a:xfrm>
            <a:off x="3411329" y="2483611"/>
            <a:ext cx="1452956" cy="584775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盛世天洲团队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震撼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演出现场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4.pi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3" y="997413"/>
            <a:ext cx="2483424" cy="1672430"/>
          </a:xfrm>
          <a:prstGeom prst="rect">
            <a:avLst/>
          </a:prstGeom>
        </p:spPr>
      </p:pic>
      <p:pic>
        <p:nvPicPr>
          <p:cNvPr id="5" name="图片 4" descr="1.pi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1" y="2735305"/>
            <a:ext cx="2483422" cy="1653028"/>
          </a:xfrm>
          <a:prstGeom prst="rect">
            <a:avLst/>
          </a:prstGeom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C9591-77B3-46AF-B873-6181934FF240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" name="TextBox 4"/>
          <p:cNvSpPr>
            <a:spLocks noChangeArrowheads="1"/>
          </p:cNvSpPr>
          <p:nvPr/>
        </p:nvSpPr>
        <p:spPr bwMode="auto">
          <a:xfrm>
            <a:off x="5388152" y="1099592"/>
            <a:ext cx="4591685" cy="784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</a:pPr>
            <a:r>
              <a:rPr lang="zh-CN" altLang="en-US" sz="10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天洲现拥有专业师资</a:t>
            </a:r>
            <a:r>
              <a:rPr lang="en-US" altLang="zh-CN" sz="10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100</a:t>
            </a:r>
            <a:r>
              <a:rPr lang="zh-CN" altLang="en-US" sz="10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余名，他们的专业素养超凡，教学经验</a:t>
            </a:r>
            <a:endParaRPr lang="en-US" altLang="zh-CN" sz="10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r>
              <a:rPr lang="zh-CN" altLang="en-US" sz="10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丰富。</a:t>
            </a:r>
            <a:r>
              <a:rPr lang="en-US" altLang="zh-CN" sz="10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CEO</a:t>
            </a:r>
            <a:r>
              <a:rPr lang="zh-CN" altLang="en-US" sz="10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李雅妮及其核心团队来自中央音乐学院、四川音乐学</a:t>
            </a:r>
            <a:endParaRPr lang="en-US" altLang="zh-CN" sz="10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r>
              <a:rPr lang="zh-CN" altLang="en-US" sz="10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院、南京音乐学院等知名艺术院校。</a:t>
            </a:r>
            <a:endParaRPr lang="zh-CN" altLang="en-US" sz="10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9"/>
          <p:cNvSpPr>
            <a:spLocks noChangeArrowheads="1"/>
          </p:cNvSpPr>
          <p:nvPr/>
        </p:nvSpPr>
        <p:spPr bwMode="auto">
          <a:xfrm>
            <a:off x="386080" y="470535"/>
            <a:ext cx="4993005" cy="417830"/>
          </a:xfrm>
          <a:prstGeom prst="rect">
            <a:avLst/>
          </a:prstGeom>
          <a:solidFill>
            <a:srgbClr val="31859C"/>
          </a:solidFill>
          <a:ln w="9525">
            <a:solidFill>
              <a:srgbClr val="538CD5"/>
            </a:solidFill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洲专业顶级的教学团队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16"/>
          <p:cNvGrpSpPr/>
          <p:nvPr/>
        </p:nvGrpSpPr>
        <p:grpSpPr>
          <a:xfrm>
            <a:off x="398990" y="909186"/>
            <a:ext cx="8215274" cy="3580843"/>
            <a:chOff x="700172" y="1469210"/>
            <a:chExt cx="10954196" cy="4774910"/>
          </a:xfrm>
        </p:grpSpPr>
        <p:sp>
          <p:nvSpPr>
            <p:cNvPr id="13316" name="TextBox 4"/>
            <p:cNvSpPr/>
            <p:nvPr/>
          </p:nvSpPr>
          <p:spPr>
            <a:xfrm>
              <a:off x="3728836" y="1469210"/>
              <a:ext cx="7924314" cy="515569"/>
            </a:xfrm>
            <a:prstGeom prst="rect">
              <a:avLst/>
            </a:prstGeom>
            <a:solidFill>
              <a:srgbClr val="990033"/>
            </a:solidFill>
            <a:ln w="9525">
              <a:noFill/>
            </a:ln>
          </p:spPr>
          <p:txBody>
            <a:bodyPr wrap="square" lIns="91437" tIns="45718" rIns="91437" bIns="45718">
              <a:spAutoFit/>
            </a:bodyPr>
            <a:lstStyle/>
            <a:p>
              <a:pPr lvl="0" eaLnBrk="1" hangingPunct="1">
                <a:lnSpc>
                  <a:spcPct val="150000"/>
                </a:lnSpc>
              </a:pPr>
              <a:r>
                <a:rPr lang="zh-CN" altLang="en-US" sz="127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李雅妮</a:t>
              </a:r>
              <a:r>
                <a:rPr lang="zh-CN" altLang="en-US" sz="127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，天</a:t>
              </a:r>
              <a:r>
                <a:rPr lang="zh-CN" altLang="en-US" sz="127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洲西洋乐文化产业</a:t>
              </a:r>
              <a:r>
                <a:rPr lang="en-US" altLang="zh-CN" sz="127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CEO</a:t>
              </a:r>
              <a:r>
                <a:rPr lang="zh-CN" altLang="en-US" sz="127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及创始人</a:t>
              </a:r>
              <a:endParaRPr lang="zh-CN" altLang="en-US" sz="12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317" name="TextBox 14"/>
            <p:cNvSpPr/>
            <p:nvPr/>
          </p:nvSpPr>
          <p:spPr>
            <a:xfrm>
              <a:off x="3721100" y="3148199"/>
              <a:ext cx="2478617" cy="1742605"/>
            </a:xfrm>
            <a:prstGeom prst="rect">
              <a:avLst/>
            </a:prstGeom>
            <a:solidFill>
              <a:srgbClr val="31859B"/>
            </a:solidFill>
            <a:ln w="9525">
              <a:noFill/>
            </a:ln>
          </p:spPr>
          <p:txBody>
            <a:bodyPr lIns="91437" tIns="45718" rIns="91437" bIns="45718">
              <a:spAutoFit/>
            </a:bodyPr>
            <a:lstStyle/>
            <a:p>
              <a:pPr lvl="0" eaLnBrk="1" hangingPunct="1"/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学艺术的孩子不能只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学艺术特长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，还要学习行为礼仪、服装礼仪等，要关注时尚潮流，提升自身的气质与修养。作为天洲西洋乐</a:t>
              </a:r>
              <a:r>
                <a:rPr lang="en-US" altLang="zh-CN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CEO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和老师，她是学生最好的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镜子。</a:t>
              </a:r>
              <a:endParaRPr lang="zh-CN" altLang="en-US" sz="112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318" name="TextBox 15"/>
            <p:cNvSpPr/>
            <p:nvPr/>
          </p:nvSpPr>
          <p:spPr>
            <a:xfrm>
              <a:off x="6372672" y="3119897"/>
              <a:ext cx="2640096" cy="3124223"/>
            </a:xfrm>
            <a:prstGeom prst="rect">
              <a:avLst/>
            </a:prstGeom>
            <a:solidFill>
              <a:srgbClr val="E36C09"/>
            </a:solidFill>
            <a:ln w="9525">
              <a:noFill/>
            </a:ln>
          </p:spPr>
          <p:txBody>
            <a:bodyPr wrap="square" lIns="91437" tIns="45718" rIns="91437" bIns="45718">
              <a:spAutoFit/>
            </a:bodyPr>
            <a:lstStyle/>
            <a:p>
              <a:pPr lvl="0" eaLnBrk="1" hangingPunct="1"/>
              <a:r>
                <a:rPr lang="en-US" altLang="zh-CN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2008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年毕业于南京音乐学院，</a:t>
              </a:r>
              <a:r>
                <a:rPr lang="en-US" altLang="zh-CN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2009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年创办盛世天洲之后进修于清华总裁管理课程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、进修美国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斯坦福</a:t>
              </a:r>
              <a:r>
                <a:rPr lang="en-US" altLang="zh-CN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MBA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课程。</a:t>
              </a:r>
              <a:r>
                <a:rPr lang="en-US" altLang="zh-CN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2013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，被评为“温州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创业青年楷模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”；被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温州大学瓯江学院聘为青年创业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客座教授。</a:t>
              </a:r>
              <a:r>
                <a:rPr lang="en-US" altLang="zh-CN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2014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年，被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浙江省评为最年轻新锐浙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商创业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领军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人才。</a:t>
              </a:r>
              <a:r>
                <a:rPr lang="en-US" altLang="zh-CN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2015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年，被评为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温州市文化产业年底经济人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物。</a:t>
              </a:r>
              <a:r>
                <a:rPr lang="en-US" altLang="zh-CN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2016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年，被评为“温州创业创新领军人物”。</a:t>
              </a:r>
              <a:endParaRPr lang="zh-CN" altLang="en-US" sz="112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319" name="TextBox 18"/>
            <p:cNvSpPr/>
            <p:nvPr/>
          </p:nvSpPr>
          <p:spPr>
            <a:xfrm>
              <a:off x="3735917" y="2421826"/>
              <a:ext cx="2463800" cy="430994"/>
            </a:xfrm>
            <a:prstGeom prst="rect">
              <a:avLst/>
            </a:prstGeom>
            <a:solidFill>
              <a:srgbClr val="31859B"/>
            </a:solidFill>
            <a:ln w="9525">
              <a:noFill/>
            </a:ln>
          </p:spPr>
          <p:txBody>
            <a:bodyPr lIns="91437" tIns="45718" rIns="91437" bIns="45718">
              <a:spAutoFit/>
            </a:bodyPr>
            <a:lstStyle/>
            <a:p>
              <a:pPr lvl="0" eaLnBrk="1" hangingPunct="1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天洲时尚的镜子</a:t>
              </a:r>
              <a:endParaRPr lang="zh-CN" altLang="en-US" sz="1425" dirty="0">
                <a:solidFill>
                  <a:srgbClr val="000000"/>
                </a:solidFill>
                <a:latin typeface="Calibri" panose="020F0502020204030204" pitchFamily="34" charset="0"/>
                <a:ea typeface="幼圆" panose="02010509060101010101" charset="-122"/>
                <a:sym typeface="宋体" panose="02010600030101010101" pitchFamily="2" charset="-122"/>
              </a:endParaRPr>
            </a:p>
          </p:txBody>
        </p:sp>
        <p:sp>
          <p:nvSpPr>
            <p:cNvPr id="13320" name="TextBox 20"/>
            <p:cNvSpPr/>
            <p:nvPr/>
          </p:nvSpPr>
          <p:spPr>
            <a:xfrm>
              <a:off x="6372671" y="2421826"/>
              <a:ext cx="2640096" cy="430994"/>
            </a:xfrm>
            <a:prstGeom prst="rect">
              <a:avLst/>
            </a:prstGeom>
            <a:solidFill>
              <a:srgbClr val="E36C09"/>
            </a:solidFill>
            <a:ln w="9525">
              <a:noFill/>
            </a:ln>
          </p:spPr>
          <p:txBody>
            <a:bodyPr wrap="square" lIns="91437" tIns="45718" rIns="91437" bIns="45718">
              <a:spAutoFit/>
            </a:bodyPr>
            <a:lstStyle/>
            <a:p>
              <a:pPr lvl="0" eaLnBrk="1" hangingPunct="1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高教育文化背景</a:t>
              </a:r>
              <a:endParaRPr lang="zh-CN" altLang="en-US" sz="1425" dirty="0">
                <a:solidFill>
                  <a:srgbClr val="000000"/>
                </a:solidFill>
                <a:latin typeface="Calibri" panose="020F0502020204030204" pitchFamily="34" charset="0"/>
                <a:ea typeface="幼圆" panose="02010509060101010101" charset="-122"/>
                <a:sym typeface="宋体" panose="02010600030101010101" pitchFamily="2" charset="-122"/>
              </a:endParaRPr>
            </a:p>
          </p:txBody>
        </p:sp>
        <p:sp>
          <p:nvSpPr>
            <p:cNvPr id="13321" name="TextBox 21"/>
            <p:cNvSpPr/>
            <p:nvPr/>
          </p:nvSpPr>
          <p:spPr>
            <a:xfrm>
              <a:off x="9256185" y="2421826"/>
              <a:ext cx="2398183" cy="430994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txBody>
            <a:bodyPr lIns="91437" tIns="45718" rIns="91437" bIns="45718">
              <a:spAutoFit/>
            </a:bodyPr>
            <a:lstStyle/>
            <a:p>
              <a:pPr lvl="0" eaLnBrk="1" hangingPunct="1"/>
              <a:r>
                <a:rPr lang="zh-CN" altLang="en-US" sz="14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长远的战略眼光</a:t>
              </a:r>
              <a:endParaRPr lang="zh-CN" altLang="en-US" sz="142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322" name="TextBox 22"/>
            <p:cNvSpPr/>
            <p:nvPr/>
          </p:nvSpPr>
          <p:spPr>
            <a:xfrm>
              <a:off x="9262534" y="3128787"/>
              <a:ext cx="2391833" cy="2431660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txBody>
            <a:bodyPr lIns="91437" tIns="45718" rIns="91437" bIns="45718">
              <a:spAutoFit/>
            </a:bodyPr>
            <a:lstStyle/>
            <a:p>
              <a:pPr lvl="0" eaLnBrk="1" hangingPunct="1"/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高教育文化背景下的李雅妮，从长远战略出发，对国内传统的音乐教学模式的缺陷提出质疑。多年来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对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欧洲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、乃至全球最先进的音乐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教学模式进行研究与分析，比对国内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音乐教育现状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，推出了最具影响力、通俗、生动、体验式的音乐</a:t>
              </a:r>
              <a:r>
                <a:rPr lang="zh-CN" altLang="en-US" sz="112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教育</a:t>
              </a:r>
              <a:r>
                <a:rPr lang="zh-CN" altLang="en-US" sz="1125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方法。</a:t>
              </a:r>
              <a:endParaRPr lang="zh-CN" altLang="en-US" sz="112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13323" name="Picture 17" descr="C:\Users\Administrator\Desktop\要用点这里\盛世天洲\照片\430022855453434588.jp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00172" y="1469210"/>
              <a:ext cx="2752372" cy="4128557"/>
            </a:xfrm>
            <a:prstGeom prst="rect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sp>
        <p:nvSpPr>
          <p:cNvPr id="14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07095" y="4375376"/>
            <a:ext cx="2133600" cy="274637"/>
          </a:xfrm>
        </p:spPr>
        <p:txBody>
          <a:bodyPr/>
          <a:lstStyle/>
          <a:p>
            <a:pPr>
              <a:defRPr/>
            </a:pPr>
            <a:fld id="{B3B9007A-E926-4678-A777-BA4C744CD223}" type="slidenum">
              <a:rPr lang="zh-CN" altLang="en-US" smtClean="0"/>
            </a:fld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5" name="文本框 9"/>
          <p:cNvSpPr>
            <a:spLocks noChangeArrowheads="1"/>
          </p:cNvSpPr>
          <p:nvPr/>
        </p:nvSpPr>
        <p:spPr bwMode="auto">
          <a:xfrm>
            <a:off x="393842" y="232305"/>
            <a:ext cx="4946560" cy="400110"/>
          </a:xfrm>
          <a:prstGeom prst="rect">
            <a:avLst/>
          </a:prstGeom>
          <a:solidFill>
            <a:srgbClr val="31859C"/>
          </a:solidFill>
          <a:ln w="9525">
            <a:solidFill>
              <a:srgbClr val="538CD5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洲专业顶级的教学团队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" name="菱形 8"/>
          <p:cNvSpPr/>
          <p:nvPr/>
        </p:nvSpPr>
        <p:spPr>
          <a:xfrm>
            <a:off x="6990080" y="3872230"/>
            <a:ext cx="1421130" cy="1254125"/>
          </a:xfrm>
          <a:prstGeom prst="diamond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1" cstate="print"/>
          <a:srcRect l="5482" t="837" r="19703" b="989"/>
          <a:stretch>
            <a:fillRect/>
          </a:stretch>
        </p:blipFill>
        <p:spPr>
          <a:xfrm>
            <a:off x="1590596" y="84524"/>
            <a:ext cx="7115415" cy="493697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0103" y="816872"/>
            <a:ext cx="615553" cy="2225040"/>
          </a:xfrm>
          <a:prstGeom prst="rect">
            <a:avLst/>
          </a:prstGeom>
          <a:solidFill>
            <a:srgbClr val="1F487C"/>
          </a:solidFill>
          <a:ln w="12700" cmpd="sng">
            <a:solidFill>
              <a:srgbClr val="F6D200"/>
            </a:solidFill>
            <a:prstDash val="solid"/>
          </a:ln>
        </p:spPr>
        <p:txBody>
          <a:bodyPr vert="eaVert" wrap="square" rtlCol="0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天洲骨干师资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6" name="图片 5" descr="2—何宁校长；毕业于中央音乐学院，西洋乐高级讲师.jpg"/>
          <p:cNvPicPr>
            <a:picLocks noChangeAspect="1"/>
          </p:cNvPicPr>
          <p:nvPr/>
        </p:nvPicPr>
        <p:blipFill>
          <a:blip r:embed="rId1" cstate="print"/>
          <a:srcRect l="428" t="278"/>
          <a:stretch>
            <a:fillRect/>
          </a:stretch>
        </p:blipFill>
        <p:spPr>
          <a:xfrm>
            <a:off x="485140" y="450215"/>
            <a:ext cx="2957195" cy="4321175"/>
          </a:xfrm>
          <a:prstGeom prst="rect">
            <a:avLst/>
          </a:prstGeom>
        </p:spPr>
      </p:pic>
      <p:sp>
        <p:nvSpPr>
          <p:cNvPr id="7" name="文本框 15"/>
          <p:cNvSpPr txBox="1"/>
          <p:nvPr/>
        </p:nvSpPr>
        <p:spPr>
          <a:xfrm>
            <a:off x="3734658" y="522707"/>
            <a:ext cx="4902196" cy="634020"/>
          </a:xfrm>
          <a:custGeom>
            <a:avLst/>
            <a:gdLst>
              <a:gd name="connsiteX0" fmla="*/ 0 w 1597"/>
              <a:gd name="connsiteY0" fmla="*/ 0 h 862"/>
              <a:gd name="connsiteX1" fmla="*/ 1597 w 1597"/>
              <a:gd name="connsiteY1" fmla="*/ 0 h 862"/>
              <a:gd name="connsiteX2" fmla="*/ 1466 w 1597"/>
              <a:gd name="connsiteY2" fmla="*/ 753 h 862"/>
              <a:gd name="connsiteX3" fmla="*/ 79 w 1597"/>
              <a:gd name="connsiteY3" fmla="*/ 739 h 862"/>
              <a:gd name="connsiteX4" fmla="*/ 0 w 1597"/>
              <a:gd name="connsiteY4" fmla="*/ 0 h 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" h="862">
                <a:moveTo>
                  <a:pt x="0" y="0"/>
                </a:moveTo>
                <a:lnTo>
                  <a:pt x="1597" y="0"/>
                </a:lnTo>
                <a:lnTo>
                  <a:pt x="1466" y="753"/>
                </a:lnTo>
                <a:cubicBezTo>
                  <a:pt x="1004" y="748"/>
                  <a:pt x="541" y="1010"/>
                  <a:pt x="79" y="739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何宁   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洲西洋乐创始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人，音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乐教育专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，爵士鼓高级教师。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访过美国、新加坡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、日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本等国的西洋乐教育考察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，引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进先进的电子声讯教学系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统、</a:t>
            </a:r>
            <a:r>
              <a:rPr lang="en-US" altLang="zh-CN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大拇指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教育理念</a:t>
            </a: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少学员考进国内知名音乐院校。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希望之星  获金奖 乐队.jpg"/>
          <p:cNvPicPr>
            <a:picLocks noChangeAspect="1"/>
          </p:cNvPicPr>
          <p:nvPr/>
        </p:nvPicPr>
        <p:blipFill>
          <a:blip r:embed="rId2" cstate="print"/>
          <a:srcRect l="404" t="489"/>
          <a:stretch>
            <a:fillRect/>
          </a:stretch>
        </p:blipFill>
        <p:spPr>
          <a:xfrm>
            <a:off x="3784600" y="1523365"/>
            <a:ext cx="4852035" cy="3232150"/>
          </a:xfrm>
          <a:prstGeom prst="rect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6505159" y="1168088"/>
            <a:ext cx="2131695" cy="2870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希望之星 获奖乐队合影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 descr="4—夏国庆：分校校长、毕业于北京现代音乐学院，电声乐高级讲师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67873" y="514831"/>
            <a:ext cx="2834768" cy="4252152"/>
          </a:xfrm>
          <a:prstGeom prst="rect">
            <a:avLst/>
          </a:prstGeom>
        </p:spPr>
      </p:pic>
      <p:sp>
        <p:nvSpPr>
          <p:cNvPr id="5" name="文本框 16"/>
          <p:cNvSpPr txBox="1"/>
          <p:nvPr/>
        </p:nvSpPr>
        <p:spPr>
          <a:xfrm>
            <a:off x="3429560" y="481453"/>
            <a:ext cx="5330238" cy="566309"/>
          </a:xfrm>
          <a:custGeom>
            <a:avLst/>
            <a:gdLst>
              <a:gd name="connsiteX0" fmla="*/ 0 w 1564"/>
              <a:gd name="connsiteY0" fmla="*/ 0 h 702"/>
              <a:gd name="connsiteX1" fmla="*/ 86 w 1564"/>
              <a:gd name="connsiteY1" fmla="*/ 11 h 702"/>
              <a:gd name="connsiteX2" fmla="*/ 1564 w 1564"/>
              <a:gd name="connsiteY2" fmla="*/ 64 h 702"/>
              <a:gd name="connsiteX3" fmla="*/ 1511 w 1564"/>
              <a:gd name="connsiteY3" fmla="*/ 589 h 702"/>
              <a:gd name="connsiteX4" fmla="*/ 46 w 1564"/>
              <a:gd name="connsiteY4" fmla="*/ 607 h 702"/>
              <a:gd name="connsiteX5" fmla="*/ 0 w 1564"/>
              <a:gd name="connsiteY5" fmla="*/ 0 h 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4" h="703">
                <a:moveTo>
                  <a:pt x="0" y="0"/>
                </a:moveTo>
                <a:lnTo>
                  <a:pt x="86" y="11"/>
                </a:lnTo>
                <a:lnTo>
                  <a:pt x="1564" y="64"/>
                </a:lnTo>
                <a:lnTo>
                  <a:pt x="1511" y="589"/>
                </a:lnTo>
                <a:cubicBezTo>
                  <a:pt x="997" y="585"/>
                  <a:pt x="559" y="834"/>
                  <a:pt x="46" y="607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夏国庆   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天洲电声乐校长，新城二校校长，电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声乐高级讲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师，毕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业于北京现代音乐学院。曾培养出直通中国达人秀决赛的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爆米花乐队</a:t>
            </a: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5824497" y="1060512"/>
            <a:ext cx="2885355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“爆米花乐队”登上央视“非常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6+1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天洲西洋乐音乐城堡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1417" y="1367917"/>
            <a:ext cx="5248435" cy="3498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46938-232C-49B4-82E6-5281993EC516}" type="slidenum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 descr="3—姜常见：分校校长，毕业于北京现代音乐学院打击乐专业，高级爵士鼓讲师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6185" y="315044"/>
            <a:ext cx="3060167" cy="4590250"/>
          </a:xfrm>
          <a:prstGeom prst="rect">
            <a:avLst/>
          </a:prstGeom>
        </p:spPr>
      </p:pic>
      <p:sp>
        <p:nvSpPr>
          <p:cNvPr id="6" name="文本框 29"/>
          <p:cNvSpPr txBox="1"/>
          <p:nvPr/>
        </p:nvSpPr>
        <p:spPr>
          <a:xfrm>
            <a:off x="3903798" y="361298"/>
            <a:ext cx="4940525" cy="600164"/>
          </a:xfrm>
          <a:custGeom>
            <a:avLst/>
            <a:gdLst>
              <a:gd name="connsiteX0" fmla="*/ 63 w 1610"/>
              <a:gd name="connsiteY0" fmla="*/ 82 h 867"/>
              <a:gd name="connsiteX1" fmla="*/ 159 w 1610"/>
              <a:gd name="connsiteY1" fmla="*/ 16 h 867"/>
              <a:gd name="connsiteX2" fmla="*/ 918 w 1610"/>
              <a:gd name="connsiteY2" fmla="*/ 0 h 867"/>
              <a:gd name="connsiteX3" fmla="*/ 1193 w 1610"/>
              <a:gd name="connsiteY3" fmla="*/ 25 h 867"/>
              <a:gd name="connsiteX4" fmla="*/ 1611 w 1610"/>
              <a:gd name="connsiteY4" fmla="*/ 75 h 867"/>
              <a:gd name="connsiteX5" fmla="*/ 1556 w 1610"/>
              <a:gd name="connsiteY5" fmla="*/ 606 h 867"/>
              <a:gd name="connsiteX6" fmla="*/ 1420 w 1610"/>
              <a:gd name="connsiteY6" fmla="*/ 856 h 867"/>
              <a:gd name="connsiteX7" fmla="*/ 577 w 1610"/>
              <a:gd name="connsiteY7" fmla="*/ 833 h 867"/>
              <a:gd name="connsiteX8" fmla="*/ 320 w 1610"/>
              <a:gd name="connsiteY8" fmla="*/ 845 h 867"/>
              <a:gd name="connsiteX9" fmla="*/ 15 w 1610"/>
              <a:gd name="connsiteY9" fmla="*/ 798 h 867"/>
              <a:gd name="connsiteX10" fmla="*/ 42 w 1610"/>
              <a:gd name="connsiteY10" fmla="*/ 624 h 867"/>
              <a:gd name="connsiteX11" fmla="*/ 63 w 1610"/>
              <a:gd name="connsiteY11" fmla="*/ 82 h 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1" h="868">
                <a:moveTo>
                  <a:pt x="63" y="82"/>
                </a:moveTo>
                <a:lnTo>
                  <a:pt x="159" y="16"/>
                </a:lnTo>
                <a:lnTo>
                  <a:pt x="918" y="0"/>
                </a:lnTo>
                <a:lnTo>
                  <a:pt x="1193" y="25"/>
                </a:lnTo>
                <a:lnTo>
                  <a:pt x="1611" y="75"/>
                </a:lnTo>
                <a:lnTo>
                  <a:pt x="1556" y="606"/>
                </a:lnTo>
                <a:cubicBezTo>
                  <a:pt x="1493" y="711"/>
                  <a:pt x="1687" y="772"/>
                  <a:pt x="1420" y="856"/>
                </a:cubicBezTo>
                <a:cubicBezTo>
                  <a:pt x="1257" y="888"/>
                  <a:pt x="775" y="847"/>
                  <a:pt x="577" y="833"/>
                </a:cubicBezTo>
                <a:cubicBezTo>
                  <a:pt x="425" y="857"/>
                  <a:pt x="409" y="879"/>
                  <a:pt x="320" y="845"/>
                </a:cubicBezTo>
                <a:cubicBezTo>
                  <a:pt x="236" y="837"/>
                  <a:pt x="61" y="836"/>
                  <a:pt x="15" y="798"/>
                </a:cubicBezTo>
                <a:cubicBezTo>
                  <a:pt x="-31" y="762"/>
                  <a:pt x="44" y="741"/>
                  <a:pt x="42" y="624"/>
                </a:cubicBezTo>
                <a:lnTo>
                  <a:pt x="63" y="82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姜常见    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新城一校校长，天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洲爵士鼓高级教师。曾组建过超音速乐队、飓风乐队、支点乐队。有着丰富的舞台演出经验和教学经验。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11  第十二届德艺双馨全国总决赛获奖学员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3128" y="1582911"/>
            <a:ext cx="5108274" cy="3268596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6008914" y="1221877"/>
            <a:ext cx="2885355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”德艺双馨”获奖学员合影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_TYPE" val="#NeiR#"/>
  <p:tag name="MH_NUMBER" val="5"/>
  <p:tag name="MH_CATEGORY" val="#LiuChBZh#"/>
  <p:tag name="MH_LAYOUT" val="SubTitleText"/>
  <p:tag name="MH" val="20160613104026"/>
  <p:tag name="MH_LIBRARY" val="GRAPHIC"/>
</p:tagLst>
</file>

<file path=ppt/tags/tag2.xml><?xml version="1.0" encoding="utf-8"?>
<p:tagLst xmlns:p="http://schemas.openxmlformats.org/presentationml/2006/main">
  <p:tag name="MH_TYPE" val="#NeiR#"/>
  <p:tag name="MH_NUMBER" val="5"/>
  <p:tag name="MH_CATEGORY" val="#LiuChBZh#"/>
  <p:tag name="MH_LAYOUT" val="SubTitleText"/>
  <p:tag name="MH" val="20160613104026"/>
  <p:tag name="MH_LIBRARY" val="GRAPHIC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3710</Words>
  <Application>WPS 演示</Application>
  <PresentationFormat>全屏显示(16:9)</PresentationFormat>
  <Paragraphs>360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5" baseType="lpstr">
      <vt:lpstr>Arial</vt:lpstr>
      <vt:lpstr>宋体</vt:lpstr>
      <vt:lpstr>Wingdings</vt:lpstr>
      <vt:lpstr>Calibri</vt:lpstr>
      <vt:lpstr>微软雅黑</vt:lpstr>
      <vt:lpstr>幼圆</vt:lpstr>
      <vt:lpstr>幼圆</vt:lpstr>
      <vt:lpstr>Impact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第一，多觉一体，模拟舞台效果</vt:lpstr>
      <vt:lpstr>第二，全球同速，颠覆国内教学</vt:lpstr>
      <vt:lpstr>第三，专利产品，突破教学瓶颈</vt:lpstr>
      <vt:lpstr>第三，专利产品，突破教学瓶颈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BECE1</dc:creator>
  <cp:lastModifiedBy>Administrator</cp:lastModifiedBy>
  <cp:revision>1257</cp:revision>
  <dcterms:created xsi:type="dcterms:W3CDTF">2014-07-16T02:04:00Z</dcterms:created>
  <dcterms:modified xsi:type="dcterms:W3CDTF">2016-12-02T07:39:42Z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